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PT Sans Narrow"/>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Narrow-bold.fntdata"/><Relationship Id="rId47" Type="http://schemas.openxmlformats.org/officeDocument/2006/relationships/font" Target="fonts/PTSansNarrow-regular.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97340358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97340358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97340358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97340358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97340358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97340358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97340358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97340358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8f556df34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8f556df34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8f556df34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8f556df34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97340358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97340358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97340358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97340358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8f556df34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8f556df34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966b17f45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966b17f45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58f556df3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58f556df3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966b17f45_1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966b17f45_1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966b17f45_1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966b17f45_1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58f556df34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58f556df34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966b17f45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966b17f45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966b17f45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5966b17f45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966b17f45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966b17f45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966b17f45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5966b17f45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966b17f45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966b17f45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966b17f45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966b17f45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8f556df34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58f556df34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8f556df34_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58f556df34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966b17f45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966b17f45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966b17f45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966b17f45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966b17f45_9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5966b17f45_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966b17f45_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966b17f45_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966b17f45_9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5966b17f45_9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966b17f45_9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966b17f45_9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966b17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966b17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966b17f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966b17f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966b17f4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966b17f4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8f556df34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58f556df34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8f556df34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58f556df34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5966b17f45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5966b17f45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9c225838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59c225838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59734035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59734035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97340358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97340358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9734035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9734035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97340358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9734035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8f556df34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8f556df34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3.jp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pJUF4B6xd2E" TargetMode="Externa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Xk-O_Zrr_9A" TargetMode="Externa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65.jpg"/><Relationship Id="rId5" Type="http://schemas.openxmlformats.org/officeDocument/2006/relationships/image" Target="../media/image33.jpg"/><Relationship Id="rId6"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7.png"/><Relationship Id="rId13" Type="http://schemas.openxmlformats.org/officeDocument/2006/relationships/image" Target="../media/image48.png"/><Relationship Id="rId12"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64.png"/><Relationship Id="rId9" Type="http://schemas.openxmlformats.org/officeDocument/2006/relationships/image" Target="../media/image51.png"/><Relationship Id="rId15" Type="http://schemas.openxmlformats.org/officeDocument/2006/relationships/image" Target="../media/image46.png"/><Relationship Id="rId14" Type="http://schemas.openxmlformats.org/officeDocument/2006/relationships/image" Target="../media/image54.png"/><Relationship Id="rId17" Type="http://schemas.openxmlformats.org/officeDocument/2006/relationships/image" Target="../media/image58.png"/><Relationship Id="rId16" Type="http://schemas.openxmlformats.org/officeDocument/2006/relationships/image" Target="../media/image53.png"/><Relationship Id="rId5" Type="http://schemas.openxmlformats.org/officeDocument/2006/relationships/image" Target="../media/image41.png"/><Relationship Id="rId19" Type="http://schemas.openxmlformats.org/officeDocument/2006/relationships/image" Target="../media/image55.png"/><Relationship Id="rId6" Type="http://schemas.openxmlformats.org/officeDocument/2006/relationships/image" Target="../media/image42.png"/><Relationship Id="rId18" Type="http://schemas.openxmlformats.org/officeDocument/2006/relationships/image" Target="../media/image52.png"/><Relationship Id="rId7" Type="http://schemas.openxmlformats.org/officeDocument/2006/relationships/image" Target="../media/image32.png"/><Relationship Id="rId8"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1.png"/><Relationship Id="rId4" Type="http://schemas.openxmlformats.org/officeDocument/2006/relationships/image" Target="../media/image50.png"/><Relationship Id="rId5"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3"/>
          <p:cNvSpPr txBox="1"/>
          <p:nvPr>
            <p:ph type="ctrTitle"/>
          </p:nvPr>
        </p:nvSpPr>
        <p:spPr>
          <a:xfrm>
            <a:off x="311700" y="675700"/>
            <a:ext cx="8520600" cy="3109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ru"/>
              <a:t>ЛШЮП №48 2023 г.</a:t>
            </a:r>
            <a:br>
              <a:rPr lang="ru"/>
            </a:br>
            <a:r>
              <a:rPr lang="ru"/>
              <a:t>МАСТЕРСКАЯ №3</a:t>
            </a:r>
            <a:endParaRPr/>
          </a:p>
          <a:p>
            <a:pPr indent="0" lvl="0" marL="0" rtl="0" algn="ctr">
              <a:spcBef>
                <a:spcPts val="0"/>
              </a:spcBef>
              <a:spcAft>
                <a:spcPts val="0"/>
              </a:spcAft>
              <a:buNone/>
            </a:pPr>
            <a:r>
              <a:rPr lang="ru"/>
              <a:t>КИБЕР БИОМ</a:t>
            </a:r>
            <a:endParaRPr/>
          </a:p>
        </p:txBody>
      </p:sp>
      <p:sp>
        <p:nvSpPr>
          <p:cNvPr id="67" name="Google Shape;67;p13"/>
          <p:cNvSpPr txBox="1"/>
          <p:nvPr/>
        </p:nvSpPr>
        <p:spPr>
          <a:xfrm>
            <a:off x="1386550" y="4264850"/>
            <a:ext cx="50547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a:latin typeface="Open Sans"/>
                <a:ea typeface="Open Sans"/>
                <a:cs typeface="Open Sans"/>
                <a:sym typeface="Open Sans"/>
              </a:rPr>
              <a:t>ВСЕ ПРОЕКТЫ МАСТЕРСКОЙ ЗДЕСЬ: </a:t>
            </a:r>
            <a:r>
              <a:rPr b="1" lang="ru">
                <a:latin typeface="Open Sans"/>
                <a:ea typeface="Open Sans"/>
                <a:cs typeface="Open Sans"/>
                <a:sym typeface="Open Sans"/>
              </a:rPr>
              <a:t>https://github.com/ssyp-ru/ssyp23-ws03</a:t>
            </a:r>
            <a:endParaRPr b="1">
              <a:latin typeface="Open Sans"/>
              <a:ea typeface="Open Sans"/>
              <a:cs typeface="Open Sans"/>
              <a:sym typeface="Open Sans"/>
            </a:endParaRPr>
          </a:p>
        </p:txBody>
      </p:sp>
      <p:pic>
        <p:nvPicPr>
          <p:cNvPr id="68" name="Google Shape;68;p13"/>
          <p:cNvPicPr preferRelativeResize="0"/>
          <p:nvPr/>
        </p:nvPicPr>
        <p:blipFill>
          <a:blip r:embed="rId3">
            <a:alphaModFix/>
          </a:blip>
          <a:stretch>
            <a:fillRect/>
          </a:stretch>
        </p:blipFill>
        <p:spPr>
          <a:xfrm>
            <a:off x="6540925" y="3594075"/>
            <a:ext cx="1434269" cy="1374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Как всё работает?</a:t>
            </a:r>
            <a:endParaRPr/>
          </a:p>
        </p:txBody>
      </p:sp>
      <p:sp>
        <p:nvSpPr>
          <p:cNvPr id="145" name="Google Shape;145;p22"/>
          <p:cNvSpPr txBox="1"/>
          <p:nvPr>
            <p:ph idx="1" type="body"/>
          </p:nvPr>
        </p:nvSpPr>
        <p:spPr>
          <a:xfrm>
            <a:off x="311700" y="1266325"/>
            <a:ext cx="8520600" cy="47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Когда животные рождаются, они маленькие и глупые.</a:t>
            </a:r>
            <a:endParaRPr>
              <a:solidFill>
                <a:srgbClr val="000000"/>
              </a:solidFill>
            </a:endParaRPr>
          </a:p>
        </p:txBody>
      </p:sp>
      <p:sp>
        <p:nvSpPr>
          <p:cNvPr id="146" name="Google Shape;146;p22"/>
          <p:cNvSpPr txBox="1"/>
          <p:nvPr>
            <p:ph idx="1" type="body"/>
          </p:nvPr>
        </p:nvSpPr>
        <p:spPr>
          <a:xfrm>
            <a:off x="282800" y="1740925"/>
            <a:ext cx="8520600" cy="42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ru">
                <a:solidFill>
                  <a:srgbClr val="000000"/>
                </a:solidFill>
              </a:rPr>
              <a:t>Когда животное хочет есть, оно находит свою еду и идёт к ней.</a:t>
            </a:r>
            <a:endParaRPr>
              <a:solidFill>
                <a:srgbClr val="000000"/>
              </a:solidFill>
            </a:endParaRPr>
          </a:p>
        </p:txBody>
      </p:sp>
      <p:pic>
        <p:nvPicPr>
          <p:cNvPr id="147" name="Google Shape;147;p22"/>
          <p:cNvPicPr preferRelativeResize="0"/>
          <p:nvPr/>
        </p:nvPicPr>
        <p:blipFill>
          <a:blip r:embed="rId3">
            <a:alphaModFix/>
          </a:blip>
          <a:stretch>
            <a:fillRect/>
          </a:stretch>
        </p:blipFill>
        <p:spPr>
          <a:xfrm>
            <a:off x="152400" y="2165125"/>
            <a:ext cx="6215465" cy="2825975"/>
          </a:xfrm>
          <a:prstGeom prst="rect">
            <a:avLst/>
          </a:prstGeom>
          <a:noFill/>
          <a:ln>
            <a:noFill/>
          </a:ln>
        </p:spPr>
      </p:pic>
      <p:pic>
        <p:nvPicPr>
          <p:cNvPr id="148" name="Google Shape;148;p22"/>
          <p:cNvPicPr preferRelativeResize="0"/>
          <p:nvPr/>
        </p:nvPicPr>
        <p:blipFill>
          <a:blip r:embed="rId4">
            <a:alphaModFix/>
          </a:blip>
          <a:stretch>
            <a:fillRect/>
          </a:stretch>
        </p:blipFill>
        <p:spPr>
          <a:xfrm>
            <a:off x="6992850" y="1807175"/>
            <a:ext cx="2151150" cy="3183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Как всё работает?</a:t>
            </a:r>
            <a:endParaRPr/>
          </a:p>
        </p:txBody>
      </p:sp>
      <p:sp>
        <p:nvSpPr>
          <p:cNvPr id="154" name="Google Shape;154;p23"/>
          <p:cNvSpPr txBox="1"/>
          <p:nvPr>
            <p:ph idx="1" type="body"/>
          </p:nvPr>
        </p:nvSpPr>
        <p:spPr>
          <a:xfrm>
            <a:off x="311700" y="1266325"/>
            <a:ext cx="8520600" cy="47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Когда животные рождаются, они маленькие и глупые.</a:t>
            </a:r>
            <a:endParaRPr>
              <a:solidFill>
                <a:srgbClr val="000000"/>
              </a:solidFill>
            </a:endParaRPr>
          </a:p>
        </p:txBody>
      </p:sp>
      <p:sp>
        <p:nvSpPr>
          <p:cNvPr id="155" name="Google Shape;155;p23"/>
          <p:cNvSpPr txBox="1"/>
          <p:nvPr>
            <p:ph idx="1" type="body"/>
          </p:nvPr>
        </p:nvSpPr>
        <p:spPr>
          <a:xfrm>
            <a:off x="282800" y="1740925"/>
            <a:ext cx="8520600" cy="42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ru">
                <a:solidFill>
                  <a:srgbClr val="000000"/>
                </a:solidFill>
              </a:rPr>
              <a:t>Когда животное хочет есть, оно находит свою еду и идёт к ней.</a:t>
            </a:r>
            <a:endParaRPr>
              <a:solidFill>
                <a:srgbClr val="000000"/>
              </a:solidFill>
            </a:endParaRPr>
          </a:p>
        </p:txBody>
      </p:sp>
      <p:sp>
        <p:nvSpPr>
          <p:cNvPr id="156" name="Google Shape;156;p23"/>
          <p:cNvSpPr txBox="1"/>
          <p:nvPr>
            <p:ph idx="1" type="body"/>
          </p:nvPr>
        </p:nvSpPr>
        <p:spPr>
          <a:xfrm>
            <a:off x="282800" y="2165125"/>
            <a:ext cx="8520600" cy="50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Время от времени животные засыпают и не двигаются.</a:t>
            </a:r>
            <a:endParaRPr>
              <a:solidFill>
                <a:srgbClr val="000000"/>
              </a:solidFill>
            </a:endParaRPr>
          </a:p>
        </p:txBody>
      </p:sp>
      <p:pic>
        <p:nvPicPr>
          <p:cNvPr id="157" name="Google Shape;157;p23"/>
          <p:cNvPicPr preferRelativeResize="0"/>
          <p:nvPr/>
        </p:nvPicPr>
        <p:blipFill>
          <a:blip r:embed="rId3">
            <a:alphaModFix/>
          </a:blip>
          <a:stretch>
            <a:fillRect/>
          </a:stretch>
        </p:blipFill>
        <p:spPr>
          <a:xfrm>
            <a:off x="311700" y="2712875"/>
            <a:ext cx="3045438" cy="2169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Как всё работает?</a:t>
            </a:r>
            <a:endParaRPr/>
          </a:p>
        </p:txBody>
      </p:sp>
      <p:sp>
        <p:nvSpPr>
          <p:cNvPr id="163" name="Google Shape;163;p24"/>
          <p:cNvSpPr txBox="1"/>
          <p:nvPr>
            <p:ph idx="1" type="body"/>
          </p:nvPr>
        </p:nvSpPr>
        <p:spPr>
          <a:xfrm>
            <a:off x="311700" y="1266325"/>
            <a:ext cx="6130500" cy="85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Когда животные рождаются, они маленькие и глупые.</a:t>
            </a:r>
            <a:endParaRPr>
              <a:solidFill>
                <a:srgbClr val="000000"/>
              </a:solidFill>
            </a:endParaRPr>
          </a:p>
        </p:txBody>
      </p:sp>
      <p:sp>
        <p:nvSpPr>
          <p:cNvPr id="164" name="Google Shape;164;p24"/>
          <p:cNvSpPr txBox="1"/>
          <p:nvPr>
            <p:ph idx="1" type="body"/>
          </p:nvPr>
        </p:nvSpPr>
        <p:spPr>
          <a:xfrm>
            <a:off x="271950" y="2119538"/>
            <a:ext cx="6052800" cy="77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Когда животное хочет есть, оно находит свою еду и идёт к ней.</a:t>
            </a:r>
            <a:endParaRPr>
              <a:solidFill>
                <a:srgbClr val="000000"/>
              </a:solidFill>
            </a:endParaRPr>
          </a:p>
        </p:txBody>
      </p:sp>
      <p:sp>
        <p:nvSpPr>
          <p:cNvPr id="165" name="Google Shape;165;p24"/>
          <p:cNvSpPr txBox="1"/>
          <p:nvPr>
            <p:ph idx="1" type="body"/>
          </p:nvPr>
        </p:nvSpPr>
        <p:spPr>
          <a:xfrm>
            <a:off x="347825" y="2858625"/>
            <a:ext cx="5164200" cy="87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Время от времени животные засыпают и не двигаются.</a:t>
            </a:r>
            <a:endParaRPr>
              <a:solidFill>
                <a:srgbClr val="000000"/>
              </a:solidFill>
            </a:endParaRPr>
          </a:p>
        </p:txBody>
      </p:sp>
      <p:sp>
        <p:nvSpPr>
          <p:cNvPr id="166" name="Google Shape;166;p24"/>
          <p:cNvSpPr txBox="1"/>
          <p:nvPr>
            <p:ph idx="1" type="body"/>
          </p:nvPr>
        </p:nvSpPr>
        <p:spPr>
          <a:xfrm>
            <a:off x="311700" y="3864850"/>
            <a:ext cx="5973300" cy="77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У животных разная скорость, продолжительность жизни и способность выживать без еды.</a:t>
            </a:r>
            <a:endParaRPr>
              <a:solidFill>
                <a:srgbClr val="000000"/>
              </a:solidFill>
            </a:endParaRPr>
          </a:p>
        </p:txBody>
      </p:sp>
      <p:pic>
        <p:nvPicPr>
          <p:cNvPr id="167" name="Google Shape;167;p24"/>
          <p:cNvPicPr preferRelativeResize="0"/>
          <p:nvPr/>
        </p:nvPicPr>
        <p:blipFill>
          <a:blip r:embed="rId3">
            <a:alphaModFix/>
          </a:blip>
          <a:stretch>
            <a:fillRect/>
          </a:stretch>
        </p:blipFill>
        <p:spPr>
          <a:xfrm>
            <a:off x="6461668" y="0"/>
            <a:ext cx="3449757" cy="5114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Как всё работает?</a:t>
            </a:r>
            <a:endParaRPr/>
          </a:p>
        </p:txBody>
      </p:sp>
      <p:sp>
        <p:nvSpPr>
          <p:cNvPr id="173" name="Google Shape;173;p25"/>
          <p:cNvSpPr txBox="1"/>
          <p:nvPr>
            <p:ph idx="1" type="body"/>
          </p:nvPr>
        </p:nvSpPr>
        <p:spPr>
          <a:xfrm>
            <a:off x="311700" y="1107400"/>
            <a:ext cx="8520600" cy="4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Животные увеличиваются в размере.</a:t>
            </a:r>
            <a:endParaRPr>
              <a:solidFill>
                <a:srgbClr val="000000"/>
              </a:solidFill>
            </a:endParaRPr>
          </a:p>
          <a:p>
            <a:pPr indent="0" lvl="0" marL="0" rtl="0" algn="l">
              <a:spcBef>
                <a:spcPts val="1200"/>
              </a:spcBef>
              <a:spcAft>
                <a:spcPts val="1200"/>
              </a:spcAft>
              <a:buNone/>
            </a:pPr>
            <a:r>
              <a:t/>
            </a:r>
            <a:endParaRPr/>
          </a:p>
        </p:txBody>
      </p:sp>
      <p:pic>
        <p:nvPicPr>
          <p:cNvPr id="174" name="Google Shape;174;p25"/>
          <p:cNvPicPr preferRelativeResize="0"/>
          <p:nvPr/>
        </p:nvPicPr>
        <p:blipFill>
          <a:blip r:embed="rId3">
            <a:alphaModFix/>
          </a:blip>
          <a:stretch>
            <a:fillRect/>
          </a:stretch>
        </p:blipFill>
        <p:spPr>
          <a:xfrm>
            <a:off x="100525" y="1574800"/>
            <a:ext cx="5633037" cy="3308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Размножение</a:t>
            </a:r>
            <a:endParaRPr/>
          </a:p>
        </p:txBody>
      </p:sp>
      <p:sp>
        <p:nvSpPr>
          <p:cNvPr id="180" name="Google Shape;180;p26"/>
          <p:cNvSpPr txBox="1"/>
          <p:nvPr>
            <p:ph idx="1" type="body"/>
          </p:nvPr>
        </p:nvSpPr>
        <p:spPr>
          <a:xfrm>
            <a:off x="311700" y="1266325"/>
            <a:ext cx="47523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ru">
                <a:solidFill>
                  <a:srgbClr val="000000"/>
                </a:solidFill>
              </a:rPr>
              <a:t>Организм размножается, если он не слишком молодой и не слишком старый, сытый. На карте появляется точно такой же ребёнок.</a:t>
            </a:r>
            <a:endParaRPr>
              <a:solidFill>
                <a:srgbClr val="000000"/>
              </a:solidFill>
            </a:endParaRPr>
          </a:p>
          <a:p>
            <a:pPr indent="0" lvl="0" marL="0" rtl="0" algn="l">
              <a:spcBef>
                <a:spcPts val="1200"/>
              </a:spcBef>
              <a:spcAft>
                <a:spcPts val="0"/>
              </a:spcAft>
              <a:buNone/>
            </a:pPr>
            <a:r>
              <a:rPr lang="ru">
                <a:solidFill>
                  <a:srgbClr val="000000"/>
                </a:solidFill>
              </a:rPr>
              <a:t>У животных дети появляются в норках.</a:t>
            </a:r>
            <a:endParaRPr>
              <a:solidFill>
                <a:srgbClr val="000000"/>
              </a:solidFill>
            </a:endParaRPr>
          </a:p>
          <a:p>
            <a:pPr indent="0" lvl="0" marL="0" rtl="0" algn="l">
              <a:spcBef>
                <a:spcPts val="1200"/>
              </a:spcBef>
              <a:spcAft>
                <a:spcPts val="0"/>
              </a:spcAft>
              <a:buClr>
                <a:schemeClr val="dk1"/>
              </a:buClr>
              <a:buSzPts val="1100"/>
              <a:buFont typeface="Arial"/>
              <a:buNone/>
            </a:pPr>
            <a:r>
              <a:rPr lang="ru">
                <a:solidFill>
                  <a:srgbClr val="000000"/>
                </a:solidFill>
              </a:rPr>
              <a:t>“Дети” растений появляются в случайном месте карты.</a:t>
            </a:r>
            <a:endParaRPr>
              <a:solidFill>
                <a:srgbClr val="000000"/>
              </a:solidFill>
            </a:endParaRPr>
          </a:p>
          <a:p>
            <a:pPr indent="0" lvl="0" marL="0" rtl="0" algn="l">
              <a:spcBef>
                <a:spcPts val="1200"/>
              </a:spcBef>
              <a:spcAft>
                <a:spcPts val="1200"/>
              </a:spcAft>
              <a:buNone/>
            </a:pPr>
            <a:r>
              <a:t/>
            </a:r>
            <a:endParaRPr/>
          </a:p>
        </p:txBody>
      </p:sp>
      <p:pic>
        <p:nvPicPr>
          <p:cNvPr id="181" name="Google Shape;181;p26"/>
          <p:cNvPicPr preferRelativeResize="0"/>
          <p:nvPr/>
        </p:nvPicPr>
        <p:blipFill>
          <a:blip r:embed="rId3">
            <a:alphaModFix/>
          </a:blip>
          <a:stretch>
            <a:fillRect/>
          </a:stretch>
        </p:blipFill>
        <p:spPr>
          <a:xfrm>
            <a:off x="5252298" y="1363700"/>
            <a:ext cx="3647701" cy="3107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4791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Чего нет</a:t>
            </a:r>
            <a:endParaRPr/>
          </a:p>
        </p:txBody>
      </p:sp>
      <p:sp>
        <p:nvSpPr>
          <p:cNvPr id="187" name="Google Shape;187;p27"/>
          <p:cNvSpPr txBox="1"/>
          <p:nvPr>
            <p:ph idx="1" type="body"/>
          </p:nvPr>
        </p:nvSpPr>
        <p:spPr>
          <a:xfrm>
            <a:off x="311700" y="1266325"/>
            <a:ext cx="8520600" cy="142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AutoNum type="arabicPeriod"/>
            </a:pPr>
            <a:r>
              <a:rPr lang="ru">
                <a:solidFill>
                  <a:srgbClr val="000000"/>
                </a:solidFill>
              </a:rPr>
              <a:t>Мутаций и полового размножения.</a:t>
            </a:r>
            <a:endParaRPr>
              <a:solidFill>
                <a:srgbClr val="000000"/>
              </a:solidFill>
            </a:endParaRPr>
          </a:p>
          <a:p>
            <a:pPr indent="-342900" lvl="0" marL="457200" rtl="0" algn="l">
              <a:spcBef>
                <a:spcPts val="0"/>
              </a:spcBef>
              <a:spcAft>
                <a:spcPts val="0"/>
              </a:spcAft>
              <a:buClr>
                <a:srgbClr val="000000"/>
              </a:buClr>
              <a:buSzPts val="1800"/>
              <a:buAutoNum type="arabicPeriod"/>
            </a:pPr>
            <a:r>
              <a:rPr lang="ru">
                <a:solidFill>
                  <a:srgbClr val="000000"/>
                </a:solidFill>
              </a:rPr>
              <a:t>Патрулирования территории</a:t>
            </a:r>
            <a:endParaRPr>
              <a:solidFill>
                <a:srgbClr val="000000"/>
              </a:solidFill>
            </a:endParaRPr>
          </a:p>
          <a:p>
            <a:pPr indent="-342900" lvl="0" marL="457200" rtl="0" algn="l">
              <a:spcBef>
                <a:spcPts val="0"/>
              </a:spcBef>
              <a:spcAft>
                <a:spcPts val="0"/>
              </a:spcAft>
              <a:buClr>
                <a:srgbClr val="000000"/>
              </a:buClr>
              <a:buSzPts val="1800"/>
              <a:buAutoNum type="arabicPeriod"/>
            </a:pPr>
            <a:r>
              <a:rPr lang="ru">
                <a:solidFill>
                  <a:srgbClr val="000000"/>
                </a:solidFill>
              </a:rPr>
              <a:t>Микробов и бактерий</a:t>
            </a:r>
            <a:endParaRPr>
              <a:solidFill>
                <a:srgbClr val="000000"/>
              </a:solidFill>
            </a:endParaRPr>
          </a:p>
          <a:p>
            <a:pPr indent="-342900" lvl="0" marL="457200" rtl="0" algn="l">
              <a:spcBef>
                <a:spcPts val="0"/>
              </a:spcBef>
              <a:spcAft>
                <a:spcPts val="0"/>
              </a:spcAft>
              <a:buClr>
                <a:srgbClr val="000000"/>
              </a:buClr>
              <a:buSzPts val="1800"/>
              <a:buAutoNum type="arabicPeriod"/>
            </a:pPr>
            <a:r>
              <a:rPr lang="ru">
                <a:solidFill>
                  <a:srgbClr val="000000"/>
                </a:solidFill>
              </a:rPr>
              <a:t>Изменений погоды и времён года</a:t>
            </a:r>
            <a:endParaRPr>
              <a:solidFill>
                <a:srgbClr val="000000"/>
              </a:solidFill>
            </a:endParaRPr>
          </a:p>
        </p:txBody>
      </p:sp>
      <p:pic>
        <p:nvPicPr>
          <p:cNvPr id="188" name="Google Shape;188;p27"/>
          <p:cNvPicPr preferRelativeResize="0"/>
          <p:nvPr/>
        </p:nvPicPr>
        <p:blipFill>
          <a:blip r:embed="rId3">
            <a:alphaModFix/>
          </a:blip>
          <a:stretch>
            <a:fillRect/>
          </a:stretch>
        </p:blipFill>
        <p:spPr>
          <a:xfrm>
            <a:off x="311700" y="2687675"/>
            <a:ext cx="3409436" cy="2275225"/>
          </a:xfrm>
          <a:prstGeom prst="rect">
            <a:avLst/>
          </a:prstGeom>
          <a:noFill/>
          <a:ln>
            <a:noFill/>
          </a:ln>
        </p:spPr>
      </p:pic>
      <p:cxnSp>
        <p:nvCxnSpPr>
          <p:cNvPr id="189" name="Google Shape;189;p27"/>
          <p:cNvCxnSpPr/>
          <p:nvPr/>
        </p:nvCxnSpPr>
        <p:spPr>
          <a:xfrm flipH="1" rot="10800000">
            <a:off x="4197150" y="3286950"/>
            <a:ext cx="1770000" cy="7200"/>
          </a:xfrm>
          <a:prstGeom prst="straightConnector1">
            <a:avLst/>
          </a:prstGeom>
          <a:noFill/>
          <a:ln cap="flat" cmpd="sng" w="76200">
            <a:solidFill>
              <a:schemeClr val="dk2"/>
            </a:solidFill>
            <a:prstDash val="solid"/>
            <a:round/>
            <a:headEnd len="med" w="med" type="none"/>
            <a:tailEnd len="med" w="med" type="none"/>
          </a:ln>
        </p:spPr>
      </p:cxnSp>
      <p:cxnSp>
        <p:nvCxnSpPr>
          <p:cNvPr id="190" name="Google Shape;190;p27"/>
          <p:cNvCxnSpPr/>
          <p:nvPr/>
        </p:nvCxnSpPr>
        <p:spPr>
          <a:xfrm>
            <a:off x="4211600" y="3893750"/>
            <a:ext cx="1755600" cy="28800"/>
          </a:xfrm>
          <a:prstGeom prst="straightConnector1">
            <a:avLst/>
          </a:prstGeom>
          <a:noFill/>
          <a:ln cap="flat" cmpd="sng" w="76200">
            <a:solidFill>
              <a:schemeClr val="dk2"/>
            </a:solidFill>
            <a:prstDash val="solid"/>
            <a:round/>
            <a:headEnd len="med" w="med" type="none"/>
            <a:tailEnd len="med" w="med" type="none"/>
          </a:ln>
        </p:spPr>
      </p:cxnSp>
      <p:cxnSp>
        <p:nvCxnSpPr>
          <p:cNvPr id="191" name="Google Shape;191;p27"/>
          <p:cNvCxnSpPr/>
          <p:nvPr/>
        </p:nvCxnSpPr>
        <p:spPr>
          <a:xfrm flipH="1" rot="10800000">
            <a:off x="4623375" y="2846275"/>
            <a:ext cx="1199100" cy="1538700"/>
          </a:xfrm>
          <a:prstGeom prst="straightConnector1">
            <a:avLst/>
          </a:prstGeom>
          <a:noFill/>
          <a:ln cap="flat" cmpd="sng" w="76200">
            <a:solidFill>
              <a:srgbClr val="FF0000"/>
            </a:solidFill>
            <a:prstDash val="solid"/>
            <a:round/>
            <a:headEnd len="med" w="med" type="none"/>
            <a:tailEnd len="med" w="med" type="none"/>
          </a:ln>
        </p:spPr>
      </p:cxnSp>
      <p:pic>
        <p:nvPicPr>
          <p:cNvPr id="192" name="Google Shape;192;p27"/>
          <p:cNvPicPr preferRelativeResize="0"/>
          <p:nvPr/>
        </p:nvPicPr>
        <p:blipFill>
          <a:blip r:embed="rId4">
            <a:alphaModFix/>
          </a:blip>
          <a:stretch>
            <a:fillRect/>
          </a:stretch>
        </p:blipFill>
        <p:spPr>
          <a:xfrm>
            <a:off x="6135410" y="2607925"/>
            <a:ext cx="2880390" cy="2383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Работа биома</a:t>
            </a:r>
            <a:endParaRPr/>
          </a:p>
        </p:txBody>
      </p:sp>
      <p:sp>
        <p:nvSpPr>
          <p:cNvPr id="198" name="Google Shape;198;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28" title="norm2023 07 15 17 40 42">
            <a:hlinkClick r:id="rId3"/>
          </p:cNvPr>
          <p:cNvPicPr preferRelativeResize="0"/>
          <p:nvPr/>
        </p:nvPicPr>
        <p:blipFill>
          <a:blip r:embed="rId4">
            <a:alphaModFix/>
          </a:blip>
          <a:stretch>
            <a:fillRect/>
          </a:stretch>
        </p:blipFill>
        <p:spPr>
          <a:xfrm>
            <a:off x="260050" y="1185625"/>
            <a:ext cx="6689450" cy="376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Жизненный цикл</a:t>
            </a:r>
            <a:endParaRPr/>
          </a:p>
        </p:txBody>
      </p:sp>
      <p:sp>
        <p:nvSpPr>
          <p:cNvPr id="205" name="Google Shape;205;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29" title="norm2 2023 07 15 17 49 43">
            <a:hlinkClick r:id="rId3"/>
          </p:cNvPr>
          <p:cNvPicPr preferRelativeResize="0"/>
          <p:nvPr/>
        </p:nvPicPr>
        <p:blipFill>
          <a:blip r:embed="rId4">
            <a:alphaModFix/>
          </a:blip>
          <a:stretch>
            <a:fillRect/>
          </a:stretch>
        </p:blipFill>
        <p:spPr>
          <a:xfrm>
            <a:off x="151725" y="1090825"/>
            <a:ext cx="6708950" cy="3773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253900" y="822025"/>
            <a:ext cx="8571300" cy="942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a:t>                              ИГРА “НЕ БИОМ”</a:t>
            </a:r>
            <a:endParaRPr/>
          </a:p>
        </p:txBody>
      </p:sp>
      <p:sp>
        <p:nvSpPr>
          <p:cNvPr id="212" name="Google Shape;212;p30"/>
          <p:cNvSpPr txBox="1"/>
          <p:nvPr/>
        </p:nvSpPr>
        <p:spPr>
          <a:xfrm>
            <a:off x="3459575" y="2961850"/>
            <a:ext cx="28101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Open Sans"/>
                <a:ea typeface="Open Sans"/>
                <a:cs typeface="Open Sans"/>
                <a:sym typeface="Open Sans"/>
              </a:rPr>
              <a:t>Автор: Белкина Наталия</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ЧТО ЭТО ТАКОЕ ВООБЩЕ? </a:t>
            </a:r>
            <a:endParaRPr/>
          </a:p>
        </p:txBody>
      </p:sp>
      <p:sp>
        <p:nvSpPr>
          <p:cNvPr id="218" name="Google Shape;218;p31"/>
          <p:cNvSpPr txBox="1"/>
          <p:nvPr>
            <p:ph idx="1" type="body"/>
          </p:nvPr>
        </p:nvSpPr>
        <p:spPr>
          <a:xfrm>
            <a:off x="366650" y="1020850"/>
            <a:ext cx="8520600" cy="3682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a:t>1).Тип моей игры - платформер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a:t>2).В ней есть игрок - лягушка</a:t>
            </a:r>
            <a:endParaRPr/>
          </a:p>
          <a:p>
            <a:pPr indent="0" lvl="0" marL="0" rtl="0" algn="l">
              <a:spcBef>
                <a:spcPts val="1200"/>
              </a:spcBef>
              <a:spcAft>
                <a:spcPts val="1200"/>
              </a:spcAft>
              <a:buNone/>
            </a:pPr>
            <a:r>
              <a:t/>
            </a:r>
            <a:endParaRPr/>
          </a:p>
        </p:txBody>
      </p:sp>
      <p:pic>
        <p:nvPicPr>
          <p:cNvPr id="219" name="Google Shape;219;p31"/>
          <p:cNvPicPr preferRelativeResize="0"/>
          <p:nvPr/>
        </p:nvPicPr>
        <p:blipFill>
          <a:blip r:embed="rId3">
            <a:alphaModFix/>
          </a:blip>
          <a:stretch>
            <a:fillRect/>
          </a:stretch>
        </p:blipFill>
        <p:spPr>
          <a:xfrm>
            <a:off x="4004849" y="3400825"/>
            <a:ext cx="1421375" cy="1206200"/>
          </a:xfrm>
          <a:prstGeom prst="rect">
            <a:avLst/>
          </a:prstGeom>
          <a:noFill/>
          <a:ln>
            <a:noFill/>
          </a:ln>
        </p:spPr>
      </p:pic>
      <p:pic>
        <p:nvPicPr>
          <p:cNvPr id="220" name="Google Shape;220;p31"/>
          <p:cNvPicPr preferRelativeResize="0"/>
          <p:nvPr/>
        </p:nvPicPr>
        <p:blipFill>
          <a:blip r:embed="rId4">
            <a:alphaModFix/>
          </a:blip>
          <a:stretch>
            <a:fillRect/>
          </a:stretch>
        </p:blipFill>
        <p:spPr>
          <a:xfrm>
            <a:off x="5139447" y="316449"/>
            <a:ext cx="3388550" cy="3036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 мастерской</a:t>
            </a:r>
            <a:endParaRPr/>
          </a:p>
        </p:txBody>
      </p:sp>
      <p:sp>
        <p:nvSpPr>
          <p:cNvPr id="74" name="Google Shape;74;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ru">
                <a:solidFill>
                  <a:srgbClr val="000000"/>
                </a:solidFill>
              </a:rPr>
              <a:t>В нашей мастерской мы изучали игровой движок Godot Engine. Программировали мы на языке программирования GDscript. Каждый из нас сделал свою игру или запрограммировал свой биом. Но это не мешало нам помогать друг другу. </a:t>
            </a:r>
            <a:r>
              <a:rPr lang="ru">
                <a:solidFill>
                  <a:srgbClr val="000000"/>
                </a:solidFill>
                <a:highlight>
                  <a:srgbClr val="FFFFFF"/>
                </a:highlight>
              </a:rPr>
              <a:t>Мы вместе прошли путь от идеи до релиза. Сейчас мы хотим поделиться с вами тем, что у нас получилось. Сначала мы решили создать простую игру. Некоторые из нас изучали Unity. Но нельзя сидеть на месте. Так что мы решили изучить Godot. Он кажется нам достаточно мощным и удобным для разработки игр.</a:t>
            </a:r>
            <a:br>
              <a:rPr lang="ru">
                <a:solidFill>
                  <a:srgbClr val="000000"/>
                </a:solidFill>
                <a:highlight>
                  <a:srgbClr val="FFFFFF"/>
                </a:highlight>
              </a:rPr>
            </a:br>
            <a:br>
              <a:rPr lang="ru">
                <a:solidFill>
                  <a:srgbClr val="000000"/>
                </a:solidFill>
                <a:highlight>
                  <a:srgbClr val="FFFFFF"/>
                </a:highlight>
              </a:rPr>
            </a:br>
            <a:r>
              <a:rPr b="1" lang="ru" sz="3200">
                <a:solidFill>
                  <a:srgbClr val="000000"/>
                </a:solidFill>
                <a:highlight>
                  <a:srgbClr val="FFFFFF"/>
                </a:highlight>
              </a:rPr>
              <a:t>https://godotengine.org/</a:t>
            </a:r>
            <a:endParaRPr b="1" sz="32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ЧЕМ ОНА ПОЛЕЗНА?</a:t>
            </a:r>
            <a:endParaRPr/>
          </a:p>
        </p:txBody>
      </p:sp>
      <p:sp>
        <p:nvSpPr>
          <p:cNvPr id="226" name="Google Shape;226;p32"/>
          <p:cNvSpPr txBox="1"/>
          <p:nvPr>
            <p:ph idx="1" type="body"/>
          </p:nvPr>
        </p:nvSpPr>
        <p:spPr>
          <a:xfrm>
            <a:off x="311700" y="997300"/>
            <a:ext cx="8520600" cy="35715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a:t>Эта игра полезна тем, что она развивает реакцию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a:t>Также она была полезна именно мне</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27" name="Google Shape;227;p32"/>
          <p:cNvPicPr preferRelativeResize="0"/>
          <p:nvPr/>
        </p:nvPicPr>
        <p:blipFill>
          <a:blip r:embed="rId3">
            <a:alphaModFix/>
          </a:blip>
          <a:stretch>
            <a:fillRect/>
          </a:stretch>
        </p:blipFill>
        <p:spPr>
          <a:xfrm>
            <a:off x="5068424" y="445025"/>
            <a:ext cx="2211026" cy="1982625"/>
          </a:xfrm>
          <a:prstGeom prst="rect">
            <a:avLst/>
          </a:prstGeom>
          <a:noFill/>
          <a:ln>
            <a:noFill/>
          </a:ln>
        </p:spPr>
      </p:pic>
      <p:pic>
        <p:nvPicPr>
          <p:cNvPr id="228" name="Google Shape;228;p32"/>
          <p:cNvPicPr preferRelativeResize="0"/>
          <p:nvPr/>
        </p:nvPicPr>
        <p:blipFill>
          <a:blip r:embed="rId4">
            <a:alphaModFix/>
          </a:blip>
          <a:stretch>
            <a:fillRect/>
          </a:stretch>
        </p:blipFill>
        <p:spPr>
          <a:xfrm>
            <a:off x="3981299" y="2773675"/>
            <a:ext cx="3550351" cy="2016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ЧТО ДАЛЬШЕ?</a:t>
            </a:r>
            <a:endParaRPr/>
          </a:p>
        </p:txBody>
      </p:sp>
      <p:sp>
        <p:nvSpPr>
          <p:cNvPr id="234" name="Google Shape;234;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Пока мой проект не закончен</a:t>
            </a:r>
            <a:br>
              <a:rPr lang="ru"/>
            </a:br>
            <a:endParaRPr/>
          </a:p>
        </p:txBody>
      </p:sp>
      <p:pic>
        <p:nvPicPr>
          <p:cNvPr id="235" name="Google Shape;235;p33"/>
          <p:cNvPicPr preferRelativeResize="0"/>
          <p:nvPr/>
        </p:nvPicPr>
        <p:blipFill>
          <a:blip r:embed="rId3">
            <a:alphaModFix/>
          </a:blip>
          <a:stretch>
            <a:fillRect/>
          </a:stretch>
        </p:blipFill>
        <p:spPr>
          <a:xfrm>
            <a:off x="3561700" y="1649075"/>
            <a:ext cx="3992575" cy="3066825"/>
          </a:xfrm>
          <a:prstGeom prst="rect">
            <a:avLst/>
          </a:prstGeom>
          <a:noFill/>
          <a:ln>
            <a:noFill/>
          </a:ln>
        </p:spPr>
      </p:pic>
      <p:pic>
        <p:nvPicPr>
          <p:cNvPr id="236" name="Google Shape;236;p33"/>
          <p:cNvPicPr preferRelativeResize="0"/>
          <p:nvPr/>
        </p:nvPicPr>
        <p:blipFill>
          <a:blip r:embed="rId4">
            <a:alphaModFix/>
          </a:blip>
          <a:stretch>
            <a:fillRect/>
          </a:stretch>
        </p:blipFill>
        <p:spPr>
          <a:xfrm>
            <a:off x="487413" y="2809188"/>
            <a:ext cx="3762375" cy="113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2728150" y="726675"/>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Игра умножайка</a:t>
            </a:r>
            <a:endParaRPr/>
          </a:p>
        </p:txBody>
      </p:sp>
      <p:sp>
        <p:nvSpPr>
          <p:cNvPr id="242" name="Google Shape;242;p34"/>
          <p:cNvSpPr txBox="1"/>
          <p:nvPr>
            <p:ph idx="4294967295" type="body"/>
          </p:nvPr>
        </p:nvSpPr>
        <p:spPr>
          <a:xfrm>
            <a:off x="3080850" y="3739975"/>
            <a:ext cx="30330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400">
                <a:solidFill>
                  <a:srgbClr val="000000"/>
                </a:solidFill>
              </a:rPr>
              <a:t>Сметанников Алексей</a:t>
            </a:r>
            <a:endParaRPr sz="1400">
              <a:solidFill>
                <a:srgbClr val="000000"/>
              </a:solidFill>
            </a:endParaRPr>
          </a:p>
        </p:txBody>
      </p:sp>
      <p:pic>
        <p:nvPicPr>
          <p:cNvPr id="243" name="Google Shape;243;p34"/>
          <p:cNvPicPr preferRelativeResize="0"/>
          <p:nvPr/>
        </p:nvPicPr>
        <p:blipFill rotWithShape="1">
          <a:blip r:embed="rId3">
            <a:alphaModFix/>
          </a:blip>
          <a:srcRect b="23947" l="24033" r="23888" t="20656"/>
          <a:stretch/>
        </p:blipFill>
        <p:spPr>
          <a:xfrm>
            <a:off x="3495625" y="445025"/>
            <a:ext cx="4930949" cy="2950274"/>
          </a:xfrm>
          <a:prstGeom prst="rect">
            <a:avLst/>
          </a:prstGeom>
          <a:noFill/>
          <a:ln>
            <a:noFill/>
          </a:ln>
        </p:spPr>
      </p:pic>
      <p:pic>
        <p:nvPicPr>
          <p:cNvPr id="244" name="Google Shape;244;p34"/>
          <p:cNvPicPr preferRelativeResize="0"/>
          <p:nvPr/>
        </p:nvPicPr>
        <p:blipFill>
          <a:blip r:embed="rId4">
            <a:alphaModFix/>
          </a:blip>
          <a:stretch>
            <a:fillRect/>
          </a:stretch>
        </p:blipFill>
        <p:spPr>
          <a:xfrm>
            <a:off x="-60125" y="2391123"/>
            <a:ext cx="5212098" cy="282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0"/>
                                        <p:tgtEl>
                                          <p:spTgt spid="2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0"/>
                                        <p:tgtEl>
                                          <p:spTgt spid="2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Зачем и почему?</a:t>
            </a:r>
            <a:endParaRPr/>
          </a:p>
        </p:txBody>
      </p:sp>
      <p:sp>
        <p:nvSpPr>
          <p:cNvPr id="250" name="Google Shape;250;p35"/>
          <p:cNvSpPr txBox="1"/>
          <p:nvPr>
            <p:ph idx="1" type="body"/>
          </p:nvPr>
        </p:nvSpPr>
        <p:spPr>
          <a:xfrm>
            <a:off x="464100" y="1418725"/>
            <a:ext cx="8520600" cy="56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Зачем вообще нужна таблица умножения?</a:t>
            </a:r>
            <a:endParaRPr/>
          </a:p>
        </p:txBody>
      </p:sp>
      <p:sp>
        <p:nvSpPr>
          <p:cNvPr id="251" name="Google Shape;251;p35"/>
          <p:cNvSpPr txBox="1"/>
          <p:nvPr>
            <p:ph idx="1" type="body"/>
          </p:nvPr>
        </p:nvSpPr>
        <p:spPr>
          <a:xfrm>
            <a:off x="464100" y="1980025"/>
            <a:ext cx="8520600" cy="56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2.	Когда мы с ней знакомимся?</a:t>
            </a:r>
            <a:endParaRPr/>
          </a:p>
        </p:txBody>
      </p:sp>
      <p:sp>
        <p:nvSpPr>
          <p:cNvPr id="252" name="Google Shape;252;p35"/>
          <p:cNvSpPr txBox="1"/>
          <p:nvPr>
            <p:ph idx="1" type="body"/>
          </p:nvPr>
        </p:nvSpPr>
        <p:spPr>
          <a:xfrm>
            <a:off x="464100" y="2541325"/>
            <a:ext cx="8368200" cy="56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3</a:t>
            </a:r>
            <a:r>
              <a:rPr lang="ru"/>
              <a:t>.	Как связана таблица умножения с моей игрой?</a:t>
            </a:r>
            <a:endParaRPr/>
          </a:p>
        </p:txBody>
      </p:sp>
      <p:pic>
        <p:nvPicPr>
          <p:cNvPr id="253" name="Google Shape;253;p35"/>
          <p:cNvPicPr preferRelativeResize="0"/>
          <p:nvPr/>
        </p:nvPicPr>
        <p:blipFill>
          <a:blip r:embed="rId3">
            <a:alphaModFix/>
          </a:blip>
          <a:stretch>
            <a:fillRect/>
          </a:stretch>
        </p:blipFill>
        <p:spPr>
          <a:xfrm>
            <a:off x="6112975" y="213725"/>
            <a:ext cx="2314767" cy="1736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23" presetSubtype="16">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2600"/>
                                        <p:tgtEl>
                                          <p:spTgt spid="253"/>
                                        </p:tgtEl>
                                        <p:attrNameLst>
                                          <p:attrName>ppt_w</p:attrName>
                                        </p:attrNameLst>
                                      </p:cBhvr>
                                      <p:tavLst>
                                        <p:tav fmla="" tm="0">
                                          <p:val>
                                            <p:strVal val="0"/>
                                          </p:val>
                                        </p:tav>
                                        <p:tav fmla="" tm="100000">
                                          <p:val>
                                            <p:strVal val="#ppt_w"/>
                                          </p:val>
                                        </p:tav>
                                      </p:tavLst>
                                    </p:anim>
                                    <p:anim calcmode="lin" valueType="num">
                                      <p:cBhvr additive="base">
                                        <p:cTn dur="2600"/>
                                        <p:tgtEl>
                                          <p:spTgt spid="2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1937125" y="4305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Суть игры</a:t>
            </a:r>
            <a:endParaRPr/>
          </a:p>
        </p:txBody>
      </p:sp>
      <p:sp>
        <p:nvSpPr>
          <p:cNvPr id="259" name="Google Shape;259;p36"/>
          <p:cNvSpPr txBox="1"/>
          <p:nvPr>
            <p:ph idx="1" type="body"/>
          </p:nvPr>
        </p:nvSpPr>
        <p:spPr>
          <a:xfrm>
            <a:off x="1937125" y="1251875"/>
            <a:ext cx="23034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Персонаж - Player</a:t>
            </a:r>
            <a:endParaRPr/>
          </a:p>
          <a:p>
            <a:pPr indent="0" lvl="0" marL="0" rtl="0" algn="l">
              <a:spcBef>
                <a:spcPts val="1200"/>
              </a:spcBef>
              <a:spcAft>
                <a:spcPts val="1200"/>
              </a:spcAft>
              <a:buNone/>
            </a:pPr>
            <a:r>
              <a:t/>
            </a:r>
            <a:endParaRPr/>
          </a:p>
        </p:txBody>
      </p:sp>
      <p:sp>
        <p:nvSpPr>
          <p:cNvPr id="260" name="Google Shape;260;p36"/>
          <p:cNvSpPr txBox="1"/>
          <p:nvPr>
            <p:ph idx="1" type="body"/>
          </p:nvPr>
        </p:nvSpPr>
        <p:spPr>
          <a:xfrm>
            <a:off x="1937125" y="1878275"/>
            <a:ext cx="24261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Варианты </a:t>
            </a:r>
            <a:r>
              <a:rPr lang="ru"/>
              <a:t>- Box</a:t>
            </a:r>
            <a:endParaRPr/>
          </a:p>
          <a:p>
            <a:pPr indent="0" lvl="0" marL="0" rtl="0" algn="l">
              <a:spcBef>
                <a:spcPts val="1200"/>
              </a:spcBef>
              <a:spcAft>
                <a:spcPts val="1200"/>
              </a:spcAft>
              <a:buNone/>
            </a:pPr>
            <a:r>
              <a:t/>
            </a:r>
            <a:endParaRPr/>
          </a:p>
        </p:txBody>
      </p:sp>
      <p:sp>
        <p:nvSpPr>
          <p:cNvPr id="261" name="Google Shape;261;p36"/>
          <p:cNvSpPr txBox="1"/>
          <p:nvPr>
            <p:ph idx="1" type="body"/>
          </p:nvPr>
        </p:nvSpPr>
        <p:spPr>
          <a:xfrm>
            <a:off x="1998475" y="2557300"/>
            <a:ext cx="29646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Смерть или жизнь</a:t>
            </a:r>
            <a:r>
              <a:rPr lang="ru"/>
              <a:t> - огонь или вода</a:t>
            </a:r>
            <a:endParaRPr/>
          </a:p>
          <a:p>
            <a:pPr indent="0" lvl="0" marL="0" rtl="0" algn="l">
              <a:spcBef>
                <a:spcPts val="1200"/>
              </a:spcBef>
              <a:spcAft>
                <a:spcPts val="1200"/>
              </a:spcAft>
              <a:buNone/>
            </a:pPr>
            <a:r>
              <a:t/>
            </a:r>
            <a:endParaRPr/>
          </a:p>
        </p:txBody>
      </p:sp>
      <p:pic>
        <p:nvPicPr>
          <p:cNvPr id="262" name="Google Shape;262;p36"/>
          <p:cNvPicPr preferRelativeResize="0"/>
          <p:nvPr/>
        </p:nvPicPr>
        <p:blipFill rotWithShape="1">
          <a:blip r:embed="rId3">
            <a:alphaModFix/>
          </a:blip>
          <a:srcRect b="0" l="0" r="0" t="0"/>
          <a:stretch/>
        </p:blipFill>
        <p:spPr>
          <a:xfrm>
            <a:off x="5383975" y="1085875"/>
            <a:ext cx="561400" cy="680285"/>
          </a:xfrm>
          <a:prstGeom prst="rect">
            <a:avLst/>
          </a:prstGeom>
          <a:noFill/>
          <a:ln>
            <a:noFill/>
          </a:ln>
        </p:spPr>
      </p:pic>
      <p:pic>
        <p:nvPicPr>
          <p:cNvPr id="263" name="Google Shape;263;p36"/>
          <p:cNvPicPr preferRelativeResize="0"/>
          <p:nvPr/>
        </p:nvPicPr>
        <p:blipFill>
          <a:blip r:embed="rId4">
            <a:alphaModFix/>
          </a:blip>
          <a:stretch>
            <a:fillRect/>
          </a:stretch>
        </p:blipFill>
        <p:spPr>
          <a:xfrm>
            <a:off x="5787851" y="2516801"/>
            <a:ext cx="707400" cy="707400"/>
          </a:xfrm>
          <a:prstGeom prst="rect">
            <a:avLst/>
          </a:prstGeom>
          <a:noFill/>
          <a:ln>
            <a:noFill/>
          </a:ln>
        </p:spPr>
      </p:pic>
      <p:pic>
        <p:nvPicPr>
          <p:cNvPr id="264" name="Google Shape;264;p36"/>
          <p:cNvPicPr preferRelativeResize="0"/>
          <p:nvPr/>
        </p:nvPicPr>
        <p:blipFill rotWithShape="1">
          <a:blip r:embed="rId5">
            <a:alphaModFix/>
          </a:blip>
          <a:srcRect b="19923" l="0" r="11386" t="0"/>
          <a:stretch/>
        </p:blipFill>
        <p:spPr>
          <a:xfrm>
            <a:off x="4832025" y="2516800"/>
            <a:ext cx="707400" cy="707400"/>
          </a:xfrm>
          <a:prstGeom prst="rect">
            <a:avLst/>
          </a:prstGeom>
          <a:noFill/>
          <a:ln>
            <a:noFill/>
          </a:ln>
        </p:spPr>
      </p:pic>
      <p:pic>
        <p:nvPicPr>
          <p:cNvPr id="265" name="Google Shape;265;p36"/>
          <p:cNvPicPr preferRelativeResize="0"/>
          <p:nvPr/>
        </p:nvPicPr>
        <p:blipFill>
          <a:blip r:embed="rId6">
            <a:alphaModFix/>
          </a:blip>
          <a:stretch>
            <a:fillRect/>
          </a:stretch>
        </p:blipFill>
        <p:spPr>
          <a:xfrm>
            <a:off x="5383975" y="1878275"/>
            <a:ext cx="561400" cy="56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Полезные стороны игры</a:t>
            </a:r>
            <a:endParaRPr/>
          </a:p>
        </p:txBody>
      </p:sp>
      <p:sp>
        <p:nvSpPr>
          <p:cNvPr id="271" name="Google Shape;271;p37"/>
          <p:cNvSpPr txBox="1"/>
          <p:nvPr>
            <p:ph idx="1" type="body"/>
          </p:nvPr>
        </p:nvSpPr>
        <p:spPr>
          <a:xfrm>
            <a:off x="311700" y="1266325"/>
            <a:ext cx="8520600" cy="62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1	Повторение и </a:t>
            </a:r>
            <a:r>
              <a:rPr lang="ru"/>
              <a:t>Запоминание</a:t>
            </a:r>
            <a:r>
              <a:rPr lang="ru"/>
              <a:t>  </a:t>
            </a:r>
            <a:endParaRPr/>
          </a:p>
        </p:txBody>
      </p:sp>
      <p:sp>
        <p:nvSpPr>
          <p:cNvPr id="272" name="Google Shape;272;p37"/>
          <p:cNvSpPr txBox="1"/>
          <p:nvPr>
            <p:ph idx="1" type="body"/>
          </p:nvPr>
        </p:nvSpPr>
        <p:spPr>
          <a:xfrm>
            <a:off x="311700" y="1892725"/>
            <a:ext cx="8520600" cy="62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2</a:t>
            </a:r>
            <a:r>
              <a:rPr lang="ru"/>
              <a:t>	Помощь взрослым  </a:t>
            </a:r>
            <a:endParaRPr/>
          </a:p>
        </p:txBody>
      </p:sp>
      <p:sp>
        <p:nvSpPr>
          <p:cNvPr id="273" name="Google Shape;273;p37"/>
          <p:cNvSpPr txBox="1"/>
          <p:nvPr>
            <p:ph idx="1" type="body"/>
          </p:nvPr>
        </p:nvSpPr>
        <p:spPr>
          <a:xfrm>
            <a:off x="311700" y="2571750"/>
            <a:ext cx="8520600" cy="62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3</a:t>
            </a:r>
            <a:r>
              <a:rPr lang="ru"/>
              <a:t>	Показ игр с другой стороны  </a:t>
            </a:r>
            <a:endParaRPr/>
          </a:p>
        </p:txBody>
      </p:sp>
      <p:pic>
        <p:nvPicPr>
          <p:cNvPr id="274" name="Google Shape;274;p37"/>
          <p:cNvPicPr preferRelativeResize="0"/>
          <p:nvPr/>
        </p:nvPicPr>
        <p:blipFill>
          <a:blip r:embed="rId3">
            <a:alphaModFix/>
          </a:blip>
          <a:stretch>
            <a:fillRect/>
          </a:stretch>
        </p:blipFill>
        <p:spPr>
          <a:xfrm>
            <a:off x="4479575" y="445025"/>
            <a:ext cx="3441565" cy="25811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Отрицательные стороны игры</a:t>
            </a:r>
            <a:endParaRPr/>
          </a:p>
        </p:txBody>
      </p:sp>
      <p:pic>
        <p:nvPicPr>
          <p:cNvPr id="280" name="Google Shape;280;p38"/>
          <p:cNvPicPr preferRelativeResize="0"/>
          <p:nvPr/>
        </p:nvPicPr>
        <p:blipFill>
          <a:blip r:embed="rId3">
            <a:alphaModFix/>
          </a:blip>
          <a:stretch>
            <a:fillRect/>
          </a:stretch>
        </p:blipFill>
        <p:spPr>
          <a:xfrm>
            <a:off x="2950725" y="1112438"/>
            <a:ext cx="3610476" cy="36104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Что дальше?</a:t>
            </a:r>
            <a:endParaRPr/>
          </a:p>
        </p:txBody>
      </p:sp>
      <p:sp>
        <p:nvSpPr>
          <p:cNvPr id="286" name="Google Shape;286;p39"/>
          <p:cNvSpPr txBox="1"/>
          <p:nvPr>
            <p:ph idx="1" type="body"/>
          </p:nvPr>
        </p:nvSpPr>
        <p:spPr>
          <a:xfrm>
            <a:off x="311700" y="1266325"/>
            <a:ext cx="3546000" cy="58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2000"/>
              <a:t>Мой проект не закончен</a:t>
            </a:r>
            <a:endParaRPr sz="2000"/>
          </a:p>
        </p:txBody>
      </p:sp>
      <p:pic>
        <p:nvPicPr>
          <p:cNvPr id="287" name="Google Shape;287;p39"/>
          <p:cNvPicPr preferRelativeResize="0"/>
          <p:nvPr/>
        </p:nvPicPr>
        <p:blipFill>
          <a:blip r:embed="rId3">
            <a:alphaModFix/>
          </a:blip>
          <a:stretch>
            <a:fillRect/>
          </a:stretch>
        </p:blipFill>
        <p:spPr>
          <a:xfrm>
            <a:off x="3923425" y="445025"/>
            <a:ext cx="4015550" cy="3686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2675700" y="1610275"/>
            <a:ext cx="3792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Биом 2</a:t>
            </a:r>
            <a:endParaRPr/>
          </a:p>
        </p:txBody>
      </p:sp>
      <p:sp>
        <p:nvSpPr>
          <p:cNvPr id="293" name="Google Shape;293;p40"/>
          <p:cNvSpPr txBox="1"/>
          <p:nvPr/>
        </p:nvSpPr>
        <p:spPr>
          <a:xfrm>
            <a:off x="3395300" y="2829650"/>
            <a:ext cx="2412900" cy="36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a:t>Автор: Василевский Роман</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 Животные,растения,еда</a:t>
            </a:r>
            <a:endParaRPr/>
          </a:p>
        </p:txBody>
      </p:sp>
      <p:sp>
        <p:nvSpPr>
          <p:cNvPr id="299" name="Google Shape;299;p41"/>
          <p:cNvSpPr txBox="1"/>
          <p:nvPr>
            <p:ph idx="1" type="body"/>
          </p:nvPr>
        </p:nvSpPr>
        <p:spPr>
          <a:xfrm>
            <a:off x="311700" y="1266325"/>
            <a:ext cx="8520600" cy="368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Лиса (хищник). Питается мясом и зайцами</a:t>
            </a:r>
            <a:endParaRPr/>
          </a:p>
          <a:p>
            <a:pPr indent="-342900" lvl="0" marL="457200" rtl="0" algn="l">
              <a:spcBef>
                <a:spcPts val="0"/>
              </a:spcBef>
              <a:spcAft>
                <a:spcPts val="0"/>
              </a:spcAft>
              <a:buSzPts val="1800"/>
              <a:buAutoNum type="arabicPeriod"/>
            </a:pPr>
            <a:r>
              <a:rPr lang="ru"/>
              <a:t>Заяц (травоядное). Питается корой дерева и яблоками</a:t>
            </a:r>
            <a:endParaRPr/>
          </a:p>
          <a:p>
            <a:pPr indent="-342900" lvl="0" marL="457200" rtl="0" algn="l">
              <a:spcBef>
                <a:spcPts val="0"/>
              </a:spcBef>
              <a:spcAft>
                <a:spcPts val="0"/>
              </a:spcAft>
              <a:buSzPts val="1800"/>
              <a:buAutoNum type="arabicPeriod"/>
            </a:pPr>
            <a:r>
              <a:rPr lang="ru"/>
              <a:t>Дерево (растение). Питается разложившимися яблоками. Деревья бывают трёх видов зелёное,розовое,оранжевое.</a:t>
            </a:r>
            <a:endParaRPr/>
          </a:p>
          <a:p>
            <a:pPr indent="-342900" lvl="0" marL="457200" rtl="0" algn="l">
              <a:spcBef>
                <a:spcPts val="0"/>
              </a:spcBef>
              <a:spcAft>
                <a:spcPts val="0"/>
              </a:spcAft>
              <a:buSzPts val="1800"/>
              <a:buAutoNum type="arabicPeriod"/>
            </a:pPr>
            <a:r>
              <a:rPr lang="ru"/>
              <a:t>Мясо и яблоки (еда). Мясо это умершие животные. А яблоки появляются когда дерево умирает.</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2675700" y="1610275"/>
            <a:ext cx="3792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Биом 1</a:t>
            </a:r>
            <a:endParaRPr/>
          </a:p>
        </p:txBody>
      </p:sp>
      <p:sp>
        <p:nvSpPr>
          <p:cNvPr id="80" name="Google Shape;80;p15"/>
          <p:cNvSpPr txBox="1"/>
          <p:nvPr/>
        </p:nvSpPr>
        <p:spPr>
          <a:xfrm>
            <a:off x="3604050" y="2829650"/>
            <a:ext cx="1935900" cy="36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a:t>Автор: Личман Вера</a:t>
            </a:r>
            <a:endParaRPr/>
          </a:p>
        </p:txBody>
      </p:sp>
      <p:pic>
        <p:nvPicPr>
          <p:cNvPr id="81" name="Google Shape;81;p15"/>
          <p:cNvPicPr preferRelativeResize="0"/>
          <p:nvPr/>
        </p:nvPicPr>
        <p:blipFill>
          <a:blip r:embed="rId3">
            <a:alphaModFix/>
          </a:blip>
          <a:stretch>
            <a:fillRect/>
          </a:stretch>
        </p:blipFill>
        <p:spPr>
          <a:xfrm>
            <a:off x="3680301" y="3164125"/>
            <a:ext cx="1783375" cy="1979375"/>
          </a:xfrm>
          <a:prstGeom prst="rect">
            <a:avLst/>
          </a:prstGeom>
          <a:noFill/>
          <a:ln>
            <a:noFill/>
          </a:ln>
        </p:spPr>
      </p:pic>
      <p:pic>
        <p:nvPicPr>
          <p:cNvPr id="82" name="Google Shape;82;p15"/>
          <p:cNvPicPr preferRelativeResize="0"/>
          <p:nvPr/>
        </p:nvPicPr>
        <p:blipFill>
          <a:blip r:embed="rId4">
            <a:alphaModFix/>
          </a:blip>
          <a:stretch>
            <a:fillRect/>
          </a:stretch>
        </p:blipFill>
        <p:spPr>
          <a:xfrm>
            <a:off x="5872950" y="1068625"/>
            <a:ext cx="2971800" cy="2095500"/>
          </a:xfrm>
          <a:prstGeom prst="rect">
            <a:avLst/>
          </a:prstGeom>
          <a:noFill/>
          <a:ln>
            <a:noFill/>
          </a:ln>
        </p:spPr>
      </p:pic>
      <p:pic>
        <p:nvPicPr>
          <p:cNvPr id="83" name="Google Shape;83;p15"/>
          <p:cNvPicPr preferRelativeResize="0"/>
          <p:nvPr/>
        </p:nvPicPr>
        <p:blipFill>
          <a:blip r:embed="rId5">
            <a:alphaModFix/>
          </a:blip>
          <a:stretch>
            <a:fillRect/>
          </a:stretch>
        </p:blipFill>
        <p:spPr>
          <a:xfrm>
            <a:off x="297575" y="1068625"/>
            <a:ext cx="2999520" cy="2129425"/>
          </a:xfrm>
          <a:prstGeom prst="rect">
            <a:avLst/>
          </a:prstGeom>
          <a:noFill/>
          <a:ln>
            <a:noFill/>
          </a:ln>
        </p:spPr>
      </p:pic>
    </p:spTree>
  </p:cSld>
  <p:clrMapOvr>
    <a:masterClrMapping/>
  </p:clrMapOvr>
  <p:transition spd="med">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 Работа Биома</a:t>
            </a:r>
            <a:endParaRPr/>
          </a:p>
        </p:txBody>
      </p:sp>
      <p:sp>
        <p:nvSpPr>
          <p:cNvPr id="305" name="Google Shape;305;p42"/>
          <p:cNvSpPr txBox="1"/>
          <p:nvPr>
            <p:ph idx="1" type="body"/>
          </p:nvPr>
        </p:nvSpPr>
        <p:spPr>
          <a:xfrm>
            <a:off x="311700" y="1266325"/>
            <a:ext cx="8520600" cy="2302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ru"/>
              <a:t>Лиса когда голодная нападает на зайцев. А когда умирает превращается в мясо.</a:t>
            </a:r>
            <a:endParaRPr/>
          </a:p>
          <a:p>
            <a:pPr indent="-342900" lvl="0" marL="457200" rtl="0" algn="l">
              <a:spcBef>
                <a:spcPts val="0"/>
              </a:spcBef>
              <a:spcAft>
                <a:spcPts val="0"/>
              </a:spcAft>
              <a:buSzPts val="1800"/>
              <a:buAutoNum type="arabicPeriod"/>
            </a:pPr>
            <a:r>
              <a:rPr lang="ru"/>
              <a:t>Заяц когда голодный ест кору деревьев и яблоки. Когда умирает превращается в мясо</a:t>
            </a:r>
            <a:endParaRPr/>
          </a:p>
          <a:p>
            <a:pPr indent="-342900" lvl="0" marL="457200" rtl="0" algn="l">
              <a:spcBef>
                <a:spcPts val="0"/>
              </a:spcBef>
              <a:spcAft>
                <a:spcPts val="0"/>
              </a:spcAft>
              <a:buSzPts val="1800"/>
              <a:buAutoNum type="arabicPeriod"/>
            </a:pPr>
            <a:r>
              <a:rPr lang="ru"/>
              <a:t>Дерево когда голодное ест разложившиеся яблоки. Когда умирает с него падают яблоки.</a:t>
            </a:r>
            <a:endParaRPr/>
          </a:p>
          <a:p>
            <a:pPr indent="0" lvl="0" marL="45720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Размножение</a:t>
            </a:r>
            <a:endParaRPr/>
          </a:p>
        </p:txBody>
      </p:sp>
      <p:sp>
        <p:nvSpPr>
          <p:cNvPr id="311" name="Google Shape;311;p43"/>
          <p:cNvSpPr txBox="1"/>
          <p:nvPr>
            <p:ph idx="1" type="body"/>
          </p:nvPr>
        </p:nvSpPr>
        <p:spPr>
          <a:xfrm>
            <a:off x="311700" y="1266325"/>
            <a:ext cx="8520600" cy="28659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rPr lang="ru"/>
              <a:t>Когда деревья и животные размножаются, их дети появляются маленькими.</a:t>
            </a:r>
            <a:endParaRPr/>
          </a:p>
          <a:p>
            <a:pPr indent="-342900" lvl="0" marL="457200" rtl="0" algn="l">
              <a:spcBef>
                <a:spcPts val="1200"/>
              </a:spcBef>
              <a:spcAft>
                <a:spcPts val="0"/>
              </a:spcAft>
              <a:buSzPts val="1800"/>
              <a:buAutoNum type="arabicPeriod"/>
            </a:pPr>
            <a:r>
              <a:rPr lang="ru"/>
              <a:t>Лисы и зайцы размножаются когда достигают определённого возраста.</a:t>
            </a:r>
            <a:endParaRPr/>
          </a:p>
          <a:p>
            <a:pPr indent="-342900" lvl="0" marL="457200" rtl="0" algn="l">
              <a:spcBef>
                <a:spcPts val="0"/>
              </a:spcBef>
              <a:spcAft>
                <a:spcPts val="0"/>
              </a:spcAft>
              <a:buSzPts val="1800"/>
              <a:buAutoNum type="arabicPeriod"/>
            </a:pPr>
            <a:r>
              <a:rPr lang="ru"/>
              <a:t>Деревья вегетативно размножаются когда достигают определённого возраста и если рядом есть разложившиеся яблоки. Когда деревья размножаются они передают свой цвет.</a:t>
            </a:r>
            <a:endParaRPr/>
          </a:p>
          <a:p>
            <a:pPr indent="0" lvl="0" marL="45720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Меню и UI</a:t>
            </a:r>
            <a:endParaRPr/>
          </a:p>
        </p:txBody>
      </p:sp>
      <p:sp>
        <p:nvSpPr>
          <p:cNvPr id="317" name="Google Shape;317;p44"/>
          <p:cNvSpPr txBox="1"/>
          <p:nvPr>
            <p:ph idx="1" type="body"/>
          </p:nvPr>
        </p:nvSpPr>
        <p:spPr>
          <a:xfrm>
            <a:off x="311700" y="1266325"/>
            <a:ext cx="8520600" cy="3126000"/>
          </a:xfrm>
          <a:prstGeom prst="rect">
            <a:avLst/>
          </a:prstGeom>
        </p:spPr>
        <p:txBody>
          <a:bodyPr anchorCtr="0" anchor="t" bIns="91425" lIns="91425" spcFirstLastPara="1" rIns="91425" wrap="square" tIns="91425">
            <a:normAutofit fontScale="85000" lnSpcReduction="10000"/>
          </a:bodyPr>
          <a:lstStyle/>
          <a:p>
            <a:pPr indent="0" lvl="0" marL="457200" rtl="0" algn="l">
              <a:spcBef>
                <a:spcPts val="0"/>
              </a:spcBef>
              <a:spcAft>
                <a:spcPts val="0"/>
              </a:spcAft>
              <a:buNone/>
            </a:pPr>
            <a:r>
              <a:rPr lang="ru"/>
              <a:t>В меню вы можете либо сами выставить сколько животных, растений, еды вы хотите заспавнить. Если вы не хотите этого делать то, можно нажать кнопку которая выставит значения рандомно.  Ещё можно показать или убрать здоровье, голод и возраст животных, растений, еды.</a:t>
            </a:r>
            <a:endParaRPr/>
          </a:p>
          <a:p>
            <a:pPr indent="0" lvl="0" marL="0" rtl="0" algn="l">
              <a:spcBef>
                <a:spcPts val="1200"/>
              </a:spcBef>
              <a:spcAft>
                <a:spcPts val="0"/>
              </a:spcAft>
              <a:buNone/>
            </a:pPr>
            <a:r>
              <a:rPr lang="ru"/>
              <a:t>	На игровом экране вы можете ускорить игру до 128 раз. Поставить на паузу.</a:t>
            </a:r>
            <a:br>
              <a:rPr lang="ru"/>
            </a:br>
            <a:r>
              <a:rPr lang="ru"/>
              <a:t>         Увидеть сколько животных, растений, еды есть на экране. И вернутся в </a:t>
            </a:r>
            <a:br>
              <a:rPr lang="ru"/>
            </a:br>
            <a:r>
              <a:rPr lang="ru"/>
              <a:t>	меню.</a:t>
            </a:r>
            <a:br>
              <a:rPr lang="ru"/>
            </a:b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Скриншоты</a:t>
            </a:r>
            <a:endParaRPr/>
          </a:p>
          <a:p>
            <a:pPr indent="0" lvl="0" marL="0" rtl="0" algn="l">
              <a:spcBef>
                <a:spcPts val="0"/>
              </a:spcBef>
              <a:spcAft>
                <a:spcPts val="0"/>
              </a:spcAft>
              <a:buNone/>
            </a:pPr>
            <a:r>
              <a:rPr lang="ru"/>
              <a:t>Меню</a:t>
            </a:r>
            <a:endParaRPr/>
          </a:p>
        </p:txBody>
      </p:sp>
      <p:sp>
        <p:nvSpPr>
          <p:cNvPr id="323" name="Google Shape;323;p45"/>
          <p:cNvSpPr txBox="1"/>
          <p:nvPr>
            <p:ph idx="1" type="body"/>
          </p:nvPr>
        </p:nvSpPr>
        <p:spPr>
          <a:xfrm>
            <a:off x="311700" y="1266325"/>
            <a:ext cx="8520600" cy="2865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1200"/>
              </a:spcAft>
              <a:buNone/>
            </a:pPr>
            <a:r>
              <a:t/>
            </a:r>
            <a:endParaRPr/>
          </a:p>
        </p:txBody>
      </p:sp>
      <p:pic>
        <p:nvPicPr>
          <p:cNvPr id="324" name="Google Shape;324;p45"/>
          <p:cNvPicPr preferRelativeResize="0"/>
          <p:nvPr/>
        </p:nvPicPr>
        <p:blipFill>
          <a:blip r:embed="rId3">
            <a:alphaModFix/>
          </a:blip>
          <a:stretch>
            <a:fillRect/>
          </a:stretch>
        </p:blipFill>
        <p:spPr>
          <a:xfrm>
            <a:off x="2730799" y="317250"/>
            <a:ext cx="4753275" cy="4337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Скриншоты</a:t>
            </a:r>
            <a:endParaRPr/>
          </a:p>
          <a:p>
            <a:pPr indent="0" lvl="0" marL="0" rtl="0" algn="l">
              <a:spcBef>
                <a:spcPts val="0"/>
              </a:spcBef>
              <a:spcAft>
                <a:spcPts val="0"/>
              </a:spcAft>
              <a:buNone/>
            </a:pPr>
            <a:r>
              <a:rPr lang="ru"/>
              <a:t>Игра</a:t>
            </a:r>
            <a:endParaRPr/>
          </a:p>
          <a:p>
            <a:pPr indent="0" lvl="0" marL="0" rtl="0" algn="l">
              <a:spcBef>
                <a:spcPts val="0"/>
              </a:spcBef>
              <a:spcAft>
                <a:spcPts val="0"/>
              </a:spcAft>
              <a:buNone/>
            </a:pPr>
            <a:r>
              <a:t/>
            </a:r>
            <a:endParaRPr/>
          </a:p>
        </p:txBody>
      </p:sp>
      <p:sp>
        <p:nvSpPr>
          <p:cNvPr id="330" name="Google Shape;330;p46"/>
          <p:cNvSpPr txBox="1"/>
          <p:nvPr>
            <p:ph idx="1" type="body"/>
          </p:nvPr>
        </p:nvSpPr>
        <p:spPr>
          <a:xfrm>
            <a:off x="311700" y="1266325"/>
            <a:ext cx="8520600" cy="2865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1200"/>
              </a:spcAft>
              <a:buNone/>
            </a:pPr>
            <a:r>
              <a:t/>
            </a:r>
            <a:endParaRPr/>
          </a:p>
        </p:txBody>
      </p:sp>
      <p:pic>
        <p:nvPicPr>
          <p:cNvPr id="331" name="Google Shape;331;p46"/>
          <p:cNvPicPr preferRelativeResize="0"/>
          <p:nvPr/>
        </p:nvPicPr>
        <p:blipFill>
          <a:blip r:embed="rId3">
            <a:alphaModFix/>
          </a:blip>
          <a:stretch>
            <a:fillRect/>
          </a:stretch>
        </p:blipFill>
        <p:spPr>
          <a:xfrm>
            <a:off x="2329327" y="546575"/>
            <a:ext cx="6288925" cy="3917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2675700" y="1610275"/>
            <a:ext cx="3792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Биом 3</a:t>
            </a:r>
            <a:endParaRPr/>
          </a:p>
        </p:txBody>
      </p:sp>
      <p:sp>
        <p:nvSpPr>
          <p:cNvPr id="337" name="Google Shape;337;p47"/>
          <p:cNvSpPr txBox="1"/>
          <p:nvPr/>
        </p:nvSpPr>
        <p:spPr>
          <a:xfrm>
            <a:off x="3395300" y="2829650"/>
            <a:ext cx="2412900" cy="36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a:t>Автор: Соловьев Михаил</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8"/>
          <p:cNvPicPr preferRelativeResize="0"/>
          <p:nvPr/>
        </p:nvPicPr>
        <p:blipFill>
          <a:blip r:embed="rId3">
            <a:alphaModFix/>
          </a:blip>
          <a:stretch>
            <a:fillRect/>
          </a:stretch>
        </p:blipFill>
        <p:spPr>
          <a:xfrm>
            <a:off x="152400" y="86375"/>
            <a:ext cx="5297925" cy="4904724"/>
          </a:xfrm>
          <a:prstGeom prst="rect">
            <a:avLst/>
          </a:prstGeom>
          <a:noFill/>
          <a:ln>
            <a:noFill/>
          </a:ln>
        </p:spPr>
      </p:pic>
      <p:pic>
        <p:nvPicPr>
          <p:cNvPr id="343" name="Google Shape;343;p48"/>
          <p:cNvPicPr preferRelativeResize="0"/>
          <p:nvPr/>
        </p:nvPicPr>
        <p:blipFill>
          <a:blip r:embed="rId4">
            <a:alphaModFix/>
          </a:blip>
          <a:stretch>
            <a:fillRect/>
          </a:stretch>
        </p:blipFill>
        <p:spPr>
          <a:xfrm>
            <a:off x="307475" y="4345725"/>
            <a:ext cx="581025" cy="609600"/>
          </a:xfrm>
          <a:prstGeom prst="rect">
            <a:avLst/>
          </a:prstGeom>
          <a:noFill/>
          <a:ln>
            <a:noFill/>
          </a:ln>
        </p:spPr>
      </p:pic>
      <p:pic>
        <p:nvPicPr>
          <p:cNvPr id="344" name="Google Shape;344;p48"/>
          <p:cNvPicPr preferRelativeResize="0"/>
          <p:nvPr/>
        </p:nvPicPr>
        <p:blipFill>
          <a:blip r:embed="rId5">
            <a:alphaModFix/>
          </a:blip>
          <a:stretch>
            <a:fillRect/>
          </a:stretch>
        </p:blipFill>
        <p:spPr>
          <a:xfrm>
            <a:off x="1468225" y="4345713"/>
            <a:ext cx="628650" cy="676275"/>
          </a:xfrm>
          <a:prstGeom prst="rect">
            <a:avLst/>
          </a:prstGeom>
          <a:noFill/>
          <a:ln>
            <a:noFill/>
          </a:ln>
        </p:spPr>
      </p:pic>
      <p:pic>
        <p:nvPicPr>
          <p:cNvPr id="345" name="Google Shape;345;p48"/>
          <p:cNvPicPr preferRelativeResize="0"/>
          <p:nvPr/>
        </p:nvPicPr>
        <p:blipFill>
          <a:blip r:embed="rId6">
            <a:alphaModFix/>
          </a:blip>
          <a:stretch>
            <a:fillRect/>
          </a:stretch>
        </p:blipFill>
        <p:spPr>
          <a:xfrm>
            <a:off x="2889500" y="4345725"/>
            <a:ext cx="590550" cy="628650"/>
          </a:xfrm>
          <a:prstGeom prst="rect">
            <a:avLst/>
          </a:prstGeom>
          <a:noFill/>
          <a:ln>
            <a:noFill/>
          </a:ln>
        </p:spPr>
      </p:pic>
      <p:pic>
        <p:nvPicPr>
          <p:cNvPr id="346" name="Google Shape;346;p48"/>
          <p:cNvPicPr preferRelativeResize="0"/>
          <p:nvPr/>
        </p:nvPicPr>
        <p:blipFill>
          <a:blip r:embed="rId7">
            <a:alphaModFix/>
          </a:blip>
          <a:stretch>
            <a:fillRect/>
          </a:stretch>
        </p:blipFill>
        <p:spPr>
          <a:xfrm>
            <a:off x="4229100" y="4345725"/>
            <a:ext cx="685800" cy="609600"/>
          </a:xfrm>
          <a:prstGeom prst="rect">
            <a:avLst/>
          </a:prstGeom>
          <a:noFill/>
          <a:ln>
            <a:noFill/>
          </a:ln>
        </p:spPr>
      </p:pic>
      <p:pic>
        <p:nvPicPr>
          <p:cNvPr id="347" name="Google Shape;347;p48"/>
          <p:cNvPicPr preferRelativeResize="0"/>
          <p:nvPr/>
        </p:nvPicPr>
        <p:blipFill>
          <a:blip r:embed="rId8">
            <a:alphaModFix/>
          </a:blip>
          <a:stretch>
            <a:fillRect/>
          </a:stretch>
        </p:blipFill>
        <p:spPr>
          <a:xfrm>
            <a:off x="2481050" y="3529251"/>
            <a:ext cx="526299" cy="519100"/>
          </a:xfrm>
          <a:prstGeom prst="rect">
            <a:avLst/>
          </a:prstGeom>
          <a:noFill/>
          <a:ln>
            <a:noFill/>
          </a:ln>
        </p:spPr>
      </p:pic>
      <p:pic>
        <p:nvPicPr>
          <p:cNvPr id="348" name="Google Shape;348;p48"/>
          <p:cNvPicPr preferRelativeResize="0"/>
          <p:nvPr/>
        </p:nvPicPr>
        <p:blipFill>
          <a:blip r:embed="rId9">
            <a:alphaModFix/>
          </a:blip>
          <a:stretch>
            <a:fillRect/>
          </a:stretch>
        </p:blipFill>
        <p:spPr>
          <a:xfrm>
            <a:off x="1256200" y="2822300"/>
            <a:ext cx="304800" cy="400050"/>
          </a:xfrm>
          <a:prstGeom prst="rect">
            <a:avLst/>
          </a:prstGeom>
          <a:noFill/>
          <a:ln>
            <a:noFill/>
          </a:ln>
        </p:spPr>
      </p:pic>
      <p:pic>
        <p:nvPicPr>
          <p:cNvPr id="349" name="Google Shape;349;p48"/>
          <p:cNvPicPr preferRelativeResize="0"/>
          <p:nvPr/>
        </p:nvPicPr>
        <p:blipFill>
          <a:blip r:embed="rId10">
            <a:alphaModFix/>
          </a:blip>
          <a:stretch>
            <a:fillRect/>
          </a:stretch>
        </p:blipFill>
        <p:spPr>
          <a:xfrm>
            <a:off x="1587013" y="2869925"/>
            <a:ext cx="314325" cy="352425"/>
          </a:xfrm>
          <a:prstGeom prst="rect">
            <a:avLst/>
          </a:prstGeom>
          <a:noFill/>
          <a:ln>
            <a:noFill/>
          </a:ln>
        </p:spPr>
      </p:pic>
      <p:pic>
        <p:nvPicPr>
          <p:cNvPr id="350" name="Google Shape;350;p48"/>
          <p:cNvPicPr preferRelativeResize="0"/>
          <p:nvPr/>
        </p:nvPicPr>
        <p:blipFill>
          <a:blip r:embed="rId11">
            <a:alphaModFix/>
          </a:blip>
          <a:stretch>
            <a:fillRect/>
          </a:stretch>
        </p:blipFill>
        <p:spPr>
          <a:xfrm>
            <a:off x="1964175" y="2836588"/>
            <a:ext cx="304800" cy="419100"/>
          </a:xfrm>
          <a:prstGeom prst="rect">
            <a:avLst/>
          </a:prstGeom>
          <a:noFill/>
          <a:ln>
            <a:noFill/>
          </a:ln>
        </p:spPr>
      </p:pic>
      <p:pic>
        <p:nvPicPr>
          <p:cNvPr id="351" name="Google Shape;351;p48"/>
          <p:cNvPicPr preferRelativeResize="0"/>
          <p:nvPr/>
        </p:nvPicPr>
        <p:blipFill>
          <a:blip r:embed="rId12">
            <a:alphaModFix/>
          </a:blip>
          <a:stretch>
            <a:fillRect/>
          </a:stretch>
        </p:blipFill>
        <p:spPr>
          <a:xfrm>
            <a:off x="2345175" y="2836600"/>
            <a:ext cx="304800" cy="419100"/>
          </a:xfrm>
          <a:prstGeom prst="rect">
            <a:avLst/>
          </a:prstGeom>
          <a:noFill/>
          <a:ln>
            <a:noFill/>
          </a:ln>
        </p:spPr>
      </p:pic>
      <p:pic>
        <p:nvPicPr>
          <p:cNvPr id="352" name="Google Shape;352;p48"/>
          <p:cNvPicPr preferRelativeResize="0"/>
          <p:nvPr/>
        </p:nvPicPr>
        <p:blipFill>
          <a:blip r:embed="rId13">
            <a:alphaModFix/>
          </a:blip>
          <a:stretch>
            <a:fillRect/>
          </a:stretch>
        </p:blipFill>
        <p:spPr>
          <a:xfrm>
            <a:off x="2672150" y="2869925"/>
            <a:ext cx="361950" cy="361950"/>
          </a:xfrm>
          <a:prstGeom prst="rect">
            <a:avLst/>
          </a:prstGeom>
          <a:noFill/>
          <a:ln>
            <a:noFill/>
          </a:ln>
        </p:spPr>
      </p:pic>
      <p:pic>
        <p:nvPicPr>
          <p:cNvPr id="353" name="Google Shape;353;p48"/>
          <p:cNvPicPr preferRelativeResize="0"/>
          <p:nvPr/>
        </p:nvPicPr>
        <p:blipFill>
          <a:blip r:embed="rId14">
            <a:alphaModFix/>
          </a:blip>
          <a:stretch>
            <a:fillRect/>
          </a:stretch>
        </p:blipFill>
        <p:spPr>
          <a:xfrm>
            <a:off x="3034100" y="2869925"/>
            <a:ext cx="381000" cy="361950"/>
          </a:xfrm>
          <a:prstGeom prst="rect">
            <a:avLst/>
          </a:prstGeom>
          <a:noFill/>
          <a:ln>
            <a:noFill/>
          </a:ln>
        </p:spPr>
      </p:pic>
      <p:pic>
        <p:nvPicPr>
          <p:cNvPr id="354" name="Google Shape;354;p48"/>
          <p:cNvPicPr preferRelativeResize="0"/>
          <p:nvPr/>
        </p:nvPicPr>
        <p:blipFill>
          <a:blip r:embed="rId15">
            <a:alphaModFix/>
          </a:blip>
          <a:stretch>
            <a:fillRect/>
          </a:stretch>
        </p:blipFill>
        <p:spPr>
          <a:xfrm>
            <a:off x="3437275" y="2931850"/>
            <a:ext cx="304800" cy="323850"/>
          </a:xfrm>
          <a:prstGeom prst="rect">
            <a:avLst/>
          </a:prstGeom>
          <a:noFill/>
          <a:ln>
            <a:noFill/>
          </a:ln>
        </p:spPr>
      </p:pic>
      <p:pic>
        <p:nvPicPr>
          <p:cNvPr id="355" name="Google Shape;355;p48"/>
          <p:cNvPicPr preferRelativeResize="0"/>
          <p:nvPr/>
        </p:nvPicPr>
        <p:blipFill>
          <a:blip r:embed="rId16">
            <a:alphaModFix/>
          </a:blip>
          <a:stretch>
            <a:fillRect/>
          </a:stretch>
        </p:blipFill>
        <p:spPr>
          <a:xfrm>
            <a:off x="3742075" y="2941363"/>
            <a:ext cx="361950" cy="371475"/>
          </a:xfrm>
          <a:prstGeom prst="rect">
            <a:avLst/>
          </a:prstGeom>
          <a:noFill/>
          <a:ln>
            <a:noFill/>
          </a:ln>
        </p:spPr>
      </p:pic>
      <p:pic>
        <p:nvPicPr>
          <p:cNvPr id="356" name="Google Shape;356;p48"/>
          <p:cNvPicPr preferRelativeResize="0"/>
          <p:nvPr/>
        </p:nvPicPr>
        <p:blipFill>
          <a:blip r:embed="rId17">
            <a:alphaModFix/>
          </a:blip>
          <a:stretch>
            <a:fillRect/>
          </a:stretch>
        </p:blipFill>
        <p:spPr>
          <a:xfrm>
            <a:off x="2553700" y="1261950"/>
            <a:ext cx="526300" cy="513142"/>
          </a:xfrm>
          <a:prstGeom prst="rect">
            <a:avLst/>
          </a:prstGeom>
          <a:noFill/>
          <a:ln>
            <a:noFill/>
          </a:ln>
        </p:spPr>
      </p:pic>
      <p:pic>
        <p:nvPicPr>
          <p:cNvPr id="357" name="Google Shape;357;p48"/>
          <p:cNvPicPr preferRelativeResize="0"/>
          <p:nvPr/>
        </p:nvPicPr>
        <p:blipFill>
          <a:blip r:embed="rId18">
            <a:alphaModFix/>
          </a:blip>
          <a:stretch>
            <a:fillRect/>
          </a:stretch>
        </p:blipFill>
        <p:spPr>
          <a:xfrm>
            <a:off x="2396538" y="2099275"/>
            <a:ext cx="695325" cy="381000"/>
          </a:xfrm>
          <a:prstGeom prst="rect">
            <a:avLst/>
          </a:prstGeom>
          <a:noFill/>
          <a:ln>
            <a:noFill/>
          </a:ln>
        </p:spPr>
      </p:pic>
      <p:pic>
        <p:nvPicPr>
          <p:cNvPr id="358" name="Google Shape;358;p48"/>
          <p:cNvPicPr preferRelativeResize="0"/>
          <p:nvPr/>
        </p:nvPicPr>
        <p:blipFill>
          <a:blip r:embed="rId19">
            <a:alphaModFix/>
          </a:blip>
          <a:stretch>
            <a:fillRect/>
          </a:stretch>
        </p:blipFill>
        <p:spPr>
          <a:xfrm flipH="1">
            <a:off x="2510650" y="326400"/>
            <a:ext cx="723900" cy="800100"/>
          </a:xfrm>
          <a:prstGeom prst="rect">
            <a:avLst/>
          </a:prstGeom>
          <a:noFill/>
          <a:ln>
            <a:noFill/>
          </a:ln>
        </p:spPr>
      </p:pic>
      <p:sp>
        <p:nvSpPr>
          <p:cNvPr id="359" name="Google Shape;359;p48"/>
          <p:cNvSpPr txBox="1"/>
          <p:nvPr>
            <p:ph type="title"/>
          </p:nvPr>
        </p:nvSpPr>
        <p:spPr>
          <a:xfrm>
            <a:off x="3574300" y="143850"/>
            <a:ext cx="52581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Биом Михаила Соловьева </a:t>
            </a:r>
            <a:endParaRPr/>
          </a:p>
          <a:p>
            <a:pPr indent="0" lvl="0" marL="0" rtl="0" algn="l">
              <a:spcBef>
                <a:spcPts val="0"/>
              </a:spcBef>
              <a:spcAft>
                <a:spcPts val="0"/>
              </a:spcAft>
              <a:buNone/>
            </a:pPr>
            <a:r>
              <a:rPr lang="ru"/>
              <a:t>(</a:t>
            </a:r>
            <a:r>
              <a:rPr b="0" lang="ru" sz="3605">
                <a:highlight>
                  <a:srgbClr val="FFFFFF"/>
                </a:highlight>
                <a:latin typeface="Arial"/>
                <a:ea typeface="Arial"/>
                <a:cs typeface="Arial"/>
                <a:sym typeface="Arial"/>
              </a:rPr>
              <a:t>±</a:t>
            </a:r>
            <a:r>
              <a:rPr lang="ru"/>
              <a:t>2 минуты)</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3D Биом</a:t>
            </a:r>
            <a:endParaRPr/>
          </a:p>
        </p:txBody>
      </p:sp>
      <p:sp>
        <p:nvSpPr>
          <p:cNvPr id="365" name="Google Shape;365;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solidFill>
                  <a:srgbClr val="000000"/>
                </a:solidFill>
              </a:rPr>
              <a:t>Мы также делали не только 2D биом, но и 3д это тоже самое что сделал </a:t>
            </a:r>
            <a:endParaRPr>
              <a:solidFill>
                <a:srgbClr val="000000"/>
              </a:solidFill>
            </a:endParaRPr>
          </a:p>
          <a:p>
            <a:pPr indent="0" lvl="0" marL="0" rtl="0" algn="l">
              <a:spcBef>
                <a:spcPts val="1200"/>
              </a:spcBef>
              <a:spcAft>
                <a:spcPts val="0"/>
              </a:spcAft>
              <a:buNone/>
            </a:pPr>
            <a:r>
              <a:rPr lang="ru">
                <a:solidFill>
                  <a:srgbClr val="000000"/>
                </a:solidFill>
              </a:rPr>
              <a:t>Рома но существам можно было двигаться по оси z .</a:t>
            </a:r>
            <a:endParaRPr>
              <a:solidFill>
                <a:srgbClr val="000000"/>
              </a:solidFill>
            </a:endParaRPr>
          </a:p>
          <a:p>
            <a:pPr indent="0" lvl="0" marL="0" rtl="0" algn="l">
              <a:spcBef>
                <a:spcPts val="1200"/>
              </a:spcBef>
              <a:spcAft>
                <a:spcPts val="0"/>
              </a:spcAft>
              <a:buNone/>
            </a:pPr>
            <a:r>
              <a:rPr lang="ru">
                <a:solidFill>
                  <a:srgbClr val="000000"/>
                </a:solidFill>
              </a:rPr>
              <a:t>На первый взгляд всё кажется просто, но на деле есть проблемы которые нужно решать</a:t>
            </a:r>
            <a:endParaRPr>
              <a:solidFill>
                <a:srgbClr val="000000"/>
              </a:solidFill>
            </a:endParaRPr>
          </a:p>
          <a:p>
            <a:pPr indent="0" lvl="0" marL="0" rtl="0" algn="l">
              <a:spcBef>
                <a:spcPts val="1200"/>
              </a:spcBef>
              <a:spcAft>
                <a:spcPts val="0"/>
              </a:spcAft>
              <a:buNone/>
            </a:pPr>
            <a:r>
              <a:rPr lang="ru">
                <a:solidFill>
                  <a:srgbClr val="000000"/>
                </a:solidFill>
              </a:rPr>
              <a:t>Проблемы:</a:t>
            </a:r>
            <a:endParaRPr>
              <a:solidFill>
                <a:srgbClr val="000000"/>
              </a:solidFill>
            </a:endParaRPr>
          </a:p>
          <a:p>
            <a:pPr indent="-342900" lvl="0" marL="457200" rtl="0" algn="l">
              <a:spcBef>
                <a:spcPts val="1200"/>
              </a:spcBef>
              <a:spcAft>
                <a:spcPts val="0"/>
              </a:spcAft>
              <a:buClr>
                <a:srgbClr val="000000"/>
              </a:buClr>
              <a:buSzPts val="1800"/>
              <a:buAutoNum type="arabicPeriod"/>
            </a:pPr>
            <a:r>
              <a:rPr lang="ru">
                <a:solidFill>
                  <a:srgbClr val="000000"/>
                </a:solidFill>
              </a:rPr>
              <a:t>Камера </a:t>
            </a:r>
            <a:endParaRPr>
              <a:solidFill>
                <a:srgbClr val="000000"/>
              </a:solidFill>
            </a:endParaRPr>
          </a:p>
          <a:p>
            <a:pPr indent="-342900" lvl="0" marL="457200" rtl="0" algn="l">
              <a:spcBef>
                <a:spcPts val="0"/>
              </a:spcBef>
              <a:spcAft>
                <a:spcPts val="0"/>
              </a:spcAft>
              <a:buClr>
                <a:srgbClr val="000000"/>
              </a:buClr>
              <a:buSzPts val="1800"/>
              <a:buAutoNum type="arabicPeriod"/>
            </a:pPr>
            <a:r>
              <a:rPr lang="ru">
                <a:solidFill>
                  <a:srgbClr val="000000"/>
                </a:solidFill>
              </a:rPr>
              <a:t>2D объекты - кнопки, шкалы, текст (Как их отрисовать?) </a:t>
            </a:r>
            <a:endParaRPr>
              <a:solidFill>
                <a:srgbClr val="000000"/>
              </a:solidFill>
            </a:endParaRPr>
          </a:p>
          <a:p>
            <a:pPr indent="-342900" lvl="0" marL="457200" rtl="0" algn="l">
              <a:spcBef>
                <a:spcPts val="0"/>
              </a:spcBef>
              <a:spcAft>
                <a:spcPts val="0"/>
              </a:spcAft>
              <a:buClr>
                <a:srgbClr val="000000"/>
              </a:buClr>
              <a:buSzPts val="1800"/>
              <a:buAutoNum type="arabicPeriod"/>
            </a:pPr>
            <a:r>
              <a:rPr lang="ru">
                <a:solidFill>
                  <a:srgbClr val="000000"/>
                </a:solidFill>
              </a:rPr>
              <a:t>Все объекты должны быть переведены из 2D в 3D</a:t>
            </a:r>
            <a:endParaRPr>
              <a:solidFill>
                <a:srgbClr val="000000"/>
              </a:solidFill>
            </a:endParaRPr>
          </a:p>
          <a:p>
            <a:pPr indent="0" lvl="0" marL="0" rtl="0" algn="l">
              <a:spcBef>
                <a:spcPts val="1200"/>
              </a:spcBef>
              <a:spcAft>
                <a:spcPts val="1200"/>
              </a:spcAft>
              <a:buNone/>
            </a:pPr>
            <a:r>
              <a:t/>
            </a:r>
            <a:endParaRPr>
              <a:solidFill>
                <a:srgbClr val="000000"/>
              </a:solidFill>
            </a:endParaRPr>
          </a:p>
        </p:txBody>
      </p:sp>
      <p:pic>
        <p:nvPicPr>
          <p:cNvPr id="366" name="Google Shape;366;p49"/>
          <p:cNvPicPr preferRelativeResize="0"/>
          <p:nvPr/>
        </p:nvPicPr>
        <p:blipFill>
          <a:blip r:embed="rId3">
            <a:alphaModFix/>
          </a:blip>
          <a:stretch>
            <a:fillRect/>
          </a:stretch>
        </p:blipFill>
        <p:spPr>
          <a:xfrm>
            <a:off x="6830675" y="2479563"/>
            <a:ext cx="1756700" cy="876225"/>
          </a:xfrm>
          <a:prstGeom prst="rect">
            <a:avLst/>
          </a:prstGeom>
          <a:noFill/>
          <a:ln>
            <a:noFill/>
          </a:ln>
        </p:spPr>
      </p:pic>
      <p:pic>
        <p:nvPicPr>
          <p:cNvPr id="367" name="Google Shape;367;p49"/>
          <p:cNvPicPr preferRelativeResize="0"/>
          <p:nvPr/>
        </p:nvPicPr>
        <p:blipFill>
          <a:blip r:embed="rId4">
            <a:alphaModFix/>
          </a:blip>
          <a:stretch>
            <a:fillRect/>
          </a:stretch>
        </p:blipFill>
        <p:spPr>
          <a:xfrm>
            <a:off x="1883250" y="360613"/>
            <a:ext cx="1756700" cy="876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Решение проблем</a:t>
            </a:r>
            <a:endParaRPr/>
          </a:p>
        </p:txBody>
      </p:sp>
      <p:sp>
        <p:nvSpPr>
          <p:cNvPr id="373" name="Google Shape;373;p5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rgbClr val="000000"/>
              </a:buClr>
              <a:buSzPct val="100000"/>
              <a:buAutoNum type="arabicPeriod"/>
            </a:pPr>
            <a:r>
              <a:rPr lang="ru">
                <a:solidFill>
                  <a:srgbClr val="000000"/>
                </a:solidFill>
              </a:rPr>
              <a:t>С камерой всё не так сложно нужно просто подправить код движения и приближения.</a:t>
            </a:r>
            <a:endParaRPr>
              <a:solidFill>
                <a:srgbClr val="000000"/>
              </a:solidFill>
            </a:endParaRPr>
          </a:p>
          <a:p>
            <a:pPr indent="-334327" lvl="0" marL="457200" rtl="0" algn="l">
              <a:spcBef>
                <a:spcPts val="0"/>
              </a:spcBef>
              <a:spcAft>
                <a:spcPts val="0"/>
              </a:spcAft>
              <a:buClr>
                <a:srgbClr val="000000"/>
              </a:buClr>
              <a:buSzPct val="100000"/>
              <a:buAutoNum type="arabicPeriod"/>
            </a:pPr>
            <a:r>
              <a:rPr lang="ru">
                <a:solidFill>
                  <a:srgbClr val="000000"/>
                </a:solidFill>
              </a:rPr>
              <a:t>В Godot 4 есть класс SubViewport он позволяет преобразовать 2D объект в текстуру а класс Sprite3D отобразить её в 3D.</a:t>
            </a:r>
            <a:endParaRPr>
              <a:solidFill>
                <a:srgbClr val="000000"/>
              </a:solidFill>
            </a:endParaRPr>
          </a:p>
          <a:p>
            <a:pPr indent="-334327" lvl="0" marL="457200" rtl="0" algn="l">
              <a:spcBef>
                <a:spcPts val="0"/>
              </a:spcBef>
              <a:spcAft>
                <a:spcPts val="0"/>
              </a:spcAft>
              <a:buClr>
                <a:srgbClr val="000000"/>
              </a:buClr>
              <a:buSzPct val="100000"/>
              <a:buAutoNum type="arabicPeriod"/>
            </a:pPr>
            <a:r>
              <a:rPr lang="ru">
                <a:solidFill>
                  <a:srgbClr val="000000"/>
                </a:solidFill>
              </a:rPr>
              <a:t>Мы пользуемся наследованиями и изменяя класс родителя меняется и у всех детей </a:t>
            </a:r>
            <a:endParaRPr>
              <a:solidFill>
                <a:srgbClr val="000000"/>
              </a:solidFill>
            </a:endParaRPr>
          </a:p>
          <a:p>
            <a:pPr indent="0" lvl="0" marL="0" rtl="0" algn="l">
              <a:spcBef>
                <a:spcPts val="1200"/>
              </a:spcBef>
              <a:spcAft>
                <a:spcPts val="0"/>
              </a:spcAft>
              <a:buNone/>
            </a:pPr>
            <a:r>
              <a:rPr lang="ru">
                <a:solidFill>
                  <a:srgbClr val="000000"/>
                </a:solidFill>
              </a:rPr>
              <a:t>Таким образом в пару кликов мы переделали наш биом в 3D</a:t>
            </a:r>
            <a:endParaRPr>
              <a:solidFill>
                <a:srgbClr val="000000"/>
              </a:solidFill>
            </a:endParaRPr>
          </a:p>
          <a:p>
            <a:pPr indent="0" lvl="0" marL="0" rtl="0" algn="l">
              <a:spcBef>
                <a:spcPts val="1200"/>
              </a:spcBef>
              <a:spcAft>
                <a:spcPts val="0"/>
              </a:spcAft>
              <a:buNone/>
            </a:pPr>
            <a:r>
              <a:rPr lang="ru">
                <a:solidFill>
                  <a:srgbClr val="000000"/>
                </a:solidFill>
              </a:rPr>
              <a:t>и всё это благодаря движку Godot!</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1200"/>
              </a:spcAft>
              <a:buNone/>
            </a:pPr>
            <a:r>
              <a:t/>
            </a:r>
            <a:endParaRPr>
              <a:solidFill>
                <a:srgbClr val="000000"/>
              </a:solidFill>
            </a:endParaRPr>
          </a:p>
        </p:txBody>
      </p:sp>
      <p:pic>
        <p:nvPicPr>
          <p:cNvPr id="374" name="Google Shape;374;p50"/>
          <p:cNvPicPr preferRelativeResize="0"/>
          <p:nvPr/>
        </p:nvPicPr>
        <p:blipFill>
          <a:blip r:embed="rId3">
            <a:alphaModFix/>
          </a:blip>
          <a:stretch>
            <a:fillRect/>
          </a:stretch>
        </p:blipFill>
        <p:spPr>
          <a:xfrm>
            <a:off x="6159575" y="3351600"/>
            <a:ext cx="2672725" cy="1569175"/>
          </a:xfrm>
          <a:prstGeom prst="rect">
            <a:avLst/>
          </a:prstGeom>
          <a:noFill/>
          <a:ln>
            <a:noFill/>
          </a:ln>
        </p:spPr>
      </p:pic>
      <p:pic>
        <p:nvPicPr>
          <p:cNvPr id="375" name="Google Shape;375;p50"/>
          <p:cNvPicPr preferRelativeResize="0"/>
          <p:nvPr/>
        </p:nvPicPr>
        <p:blipFill>
          <a:blip r:embed="rId4">
            <a:alphaModFix/>
          </a:blip>
          <a:stretch>
            <a:fillRect/>
          </a:stretch>
        </p:blipFill>
        <p:spPr>
          <a:xfrm>
            <a:off x="3320375" y="3685675"/>
            <a:ext cx="2395125" cy="1098550"/>
          </a:xfrm>
          <a:prstGeom prst="rect">
            <a:avLst/>
          </a:prstGeom>
          <a:noFill/>
          <a:ln>
            <a:noFill/>
          </a:ln>
        </p:spPr>
      </p:pic>
      <p:pic>
        <p:nvPicPr>
          <p:cNvPr id="376" name="Google Shape;376;p50"/>
          <p:cNvPicPr preferRelativeResize="0"/>
          <p:nvPr/>
        </p:nvPicPr>
        <p:blipFill>
          <a:blip r:embed="rId5">
            <a:alphaModFix/>
          </a:blip>
          <a:stretch>
            <a:fillRect/>
          </a:stretch>
        </p:blipFill>
        <p:spPr>
          <a:xfrm>
            <a:off x="59675" y="3742150"/>
            <a:ext cx="2816626" cy="985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Заключение</a:t>
            </a:r>
            <a:endParaRPr/>
          </a:p>
        </p:txBody>
      </p:sp>
      <p:sp>
        <p:nvSpPr>
          <p:cNvPr id="382" name="Google Shape;382;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Мы научились работать с группами объектов и наследованием в GodotEngine, освоили GDscript и узнали очень много нового. Ещё мы поняли, насколько сложен мир природы и насколько нереально его моделировать.</a:t>
            </a:r>
            <a:endParaRPr/>
          </a:p>
          <a:p>
            <a:pPr indent="0" lvl="0" marL="0" rtl="0" algn="l">
              <a:spcBef>
                <a:spcPts val="1200"/>
              </a:spcBef>
              <a:spcAft>
                <a:spcPts val="1200"/>
              </a:spcAft>
              <a:buNone/>
            </a:pPr>
            <a:r>
              <a:rPr lang="ru"/>
              <a:t>Также мы научились работать в команде и помогать друг другу, несмотря на сильные различия между нашими проектами.</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Мои животные, растения и предметы</a:t>
            </a:r>
            <a:endParaRPr/>
          </a:p>
        </p:txBody>
      </p:sp>
      <p:sp>
        <p:nvSpPr>
          <p:cNvPr id="89" name="Google Shape;89;p16"/>
          <p:cNvSpPr txBox="1"/>
          <p:nvPr>
            <p:ph idx="1" type="body"/>
          </p:nvPr>
        </p:nvSpPr>
        <p:spPr>
          <a:xfrm>
            <a:off x="311700" y="1266325"/>
            <a:ext cx="8520600" cy="741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ru">
                <a:solidFill>
                  <a:srgbClr val="000000"/>
                </a:solidFill>
              </a:rPr>
              <a:t>1. 	</a:t>
            </a:r>
            <a:r>
              <a:rPr lang="ru">
                <a:solidFill>
                  <a:srgbClr val="000000"/>
                </a:solidFill>
              </a:rPr>
              <a:t>Хищник (волк). Питается только козами. Умирает от голода или от старости.</a:t>
            </a:r>
            <a:endParaRPr>
              <a:solidFill>
                <a:srgbClr val="000000"/>
              </a:solidFill>
            </a:endParaRPr>
          </a:p>
        </p:txBody>
      </p:sp>
      <p:pic>
        <p:nvPicPr>
          <p:cNvPr id="90" name="Google Shape;90;p16"/>
          <p:cNvPicPr preferRelativeResize="0"/>
          <p:nvPr/>
        </p:nvPicPr>
        <p:blipFill>
          <a:blip r:embed="rId3">
            <a:alphaModFix/>
          </a:blip>
          <a:stretch>
            <a:fillRect/>
          </a:stretch>
        </p:blipFill>
        <p:spPr>
          <a:xfrm>
            <a:off x="3995950" y="2018413"/>
            <a:ext cx="3118931" cy="2830475"/>
          </a:xfrm>
          <a:prstGeom prst="rect">
            <a:avLst/>
          </a:prstGeom>
          <a:noFill/>
          <a:ln>
            <a:noFill/>
          </a:ln>
        </p:spPr>
      </p:pic>
      <p:pic>
        <p:nvPicPr>
          <p:cNvPr id="91" name="Google Shape;91;p16"/>
          <p:cNvPicPr preferRelativeResize="0"/>
          <p:nvPr/>
        </p:nvPicPr>
        <p:blipFill>
          <a:blip r:embed="rId4">
            <a:alphaModFix/>
          </a:blip>
          <a:stretch>
            <a:fillRect/>
          </a:stretch>
        </p:blipFill>
        <p:spPr>
          <a:xfrm>
            <a:off x="152400" y="2160625"/>
            <a:ext cx="3728250" cy="2628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2"/>
          <p:cNvSpPr txBox="1"/>
          <p:nvPr>
            <p:ph type="title"/>
          </p:nvPr>
        </p:nvSpPr>
        <p:spPr>
          <a:xfrm>
            <a:off x="623400" y="2211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Наша мастерская</a:t>
            </a:r>
            <a:endParaRPr/>
          </a:p>
        </p:txBody>
      </p:sp>
      <p:pic>
        <p:nvPicPr>
          <p:cNvPr id="388" name="Google Shape;388;p52"/>
          <p:cNvPicPr preferRelativeResize="0"/>
          <p:nvPr/>
        </p:nvPicPr>
        <p:blipFill>
          <a:blip r:embed="rId3">
            <a:alphaModFix/>
          </a:blip>
          <a:stretch>
            <a:fillRect/>
          </a:stretch>
        </p:blipFill>
        <p:spPr>
          <a:xfrm>
            <a:off x="1192599" y="706525"/>
            <a:ext cx="6393501" cy="3596350"/>
          </a:xfrm>
          <a:prstGeom prst="rect">
            <a:avLst/>
          </a:prstGeom>
          <a:noFill/>
          <a:ln>
            <a:noFill/>
          </a:ln>
        </p:spPr>
      </p:pic>
      <p:sp>
        <p:nvSpPr>
          <p:cNvPr id="389" name="Google Shape;389;p52"/>
          <p:cNvSpPr txBox="1"/>
          <p:nvPr/>
        </p:nvSpPr>
        <p:spPr>
          <a:xfrm>
            <a:off x="1043550" y="4355525"/>
            <a:ext cx="11820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1200">
                <a:solidFill>
                  <a:srgbClr val="20124D"/>
                </a:solidFill>
                <a:latin typeface="Open Sans"/>
                <a:ea typeface="Open Sans"/>
                <a:cs typeface="Open Sans"/>
                <a:sym typeface="Open Sans"/>
              </a:rPr>
              <a:t>Вера</a:t>
            </a:r>
            <a:br>
              <a:rPr lang="ru" sz="1200">
                <a:solidFill>
                  <a:srgbClr val="20124D"/>
                </a:solidFill>
                <a:latin typeface="Open Sans"/>
                <a:ea typeface="Open Sans"/>
                <a:cs typeface="Open Sans"/>
                <a:sym typeface="Open Sans"/>
              </a:rPr>
            </a:br>
            <a:r>
              <a:rPr lang="ru" sz="1200">
                <a:solidFill>
                  <a:srgbClr val="20124D"/>
                </a:solidFill>
                <a:latin typeface="Open Sans"/>
                <a:ea typeface="Open Sans"/>
                <a:cs typeface="Open Sans"/>
                <a:sym typeface="Open Sans"/>
              </a:rPr>
              <a:t>Личман</a:t>
            </a:r>
            <a:endParaRPr sz="1200">
              <a:solidFill>
                <a:srgbClr val="20124D"/>
              </a:solidFill>
              <a:latin typeface="Open Sans"/>
              <a:ea typeface="Open Sans"/>
              <a:cs typeface="Open Sans"/>
              <a:sym typeface="Open Sans"/>
            </a:endParaRPr>
          </a:p>
        </p:txBody>
      </p:sp>
      <p:sp>
        <p:nvSpPr>
          <p:cNvPr id="390" name="Google Shape;390;p52"/>
          <p:cNvSpPr txBox="1"/>
          <p:nvPr/>
        </p:nvSpPr>
        <p:spPr>
          <a:xfrm>
            <a:off x="2300075" y="4302875"/>
            <a:ext cx="96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20124D"/>
                </a:solidFill>
                <a:latin typeface="Open Sans"/>
                <a:ea typeface="Open Sans"/>
                <a:cs typeface="Open Sans"/>
                <a:sym typeface="Open Sans"/>
              </a:rPr>
              <a:t>Наташа</a:t>
            </a:r>
            <a:br>
              <a:rPr lang="ru" sz="1200">
                <a:solidFill>
                  <a:srgbClr val="20124D"/>
                </a:solidFill>
                <a:latin typeface="Open Sans"/>
                <a:ea typeface="Open Sans"/>
                <a:cs typeface="Open Sans"/>
                <a:sym typeface="Open Sans"/>
              </a:rPr>
            </a:br>
            <a:r>
              <a:rPr lang="ru" sz="1200">
                <a:solidFill>
                  <a:srgbClr val="20124D"/>
                </a:solidFill>
                <a:latin typeface="Open Sans"/>
                <a:ea typeface="Open Sans"/>
                <a:cs typeface="Open Sans"/>
                <a:sym typeface="Open Sans"/>
              </a:rPr>
              <a:t>Белкина</a:t>
            </a:r>
            <a:endParaRPr sz="1200">
              <a:solidFill>
                <a:srgbClr val="20124D"/>
              </a:solidFill>
              <a:latin typeface="Open Sans"/>
              <a:ea typeface="Open Sans"/>
              <a:cs typeface="Open Sans"/>
              <a:sym typeface="Open Sans"/>
            </a:endParaRPr>
          </a:p>
        </p:txBody>
      </p:sp>
      <p:sp>
        <p:nvSpPr>
          <p:cNvPr id="391" name="Google Shape;391;p52"/>
          <p:cNvSpPr txBox="1"/>
          <p:nvPr/>
        </p:nvSpPr>
        <p:spPr>
          <a:xfrm>
            <a:off x="3171688" y="4410500"/>
            <a:ext cx="83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20124D"/>
                </a:solidFill>
                <a:latin typeface="Open Sans"/>
                <a:ea typeface="Open Sans"/>
                <a:cs typeface="Open Sans"/>
                <a:sym typeface="Open Sans"/>
              </a:rPr>
              <a:t>Слава</a:t>
            </a:r>
            <a:br>
              <a:rPr lang="ru" sz="1200">
                <a:solidFill>
                  <a:srgbClr val="20124D"/>
                </a:solidFill>
                <a:latin typeface="Open Sans"/>
                <a:ea typeface="Open Sans"/>
                <a:cs typeface="Open Sans"/>
                <a:sym typeface="Open Sans"/>
              </a:rPr>
            </a:br>
            <a:r>
              <a:rPr lang="ru" sz="1200">
                <a:solidFill>
                  <a:srgbClr val="20124D"/>
                </a:solidFill>
                <a:latin typeface="Open Sans"/>
                <a:ea typeface="Open Sans"/>
                <a:cs typeface="Open Sans"/>
                <a:sym typeface="Open Sans"/>
              </a:rPr>
              <a:t>Судник</a:t>
            </a:r>
            <a:endParaRPr sz="1200">
              <a:solidFill>
                <a:srgbClr val="20124D"/>
              </a:solidFill>
              <a:latin typeface="Open Sans"/>
              <a:ea typeface="Open Sans"/>
              <a:cs typeface="Open Sans"/>
              <a:sym typeface="Open Sans"/>
            </a:endParaRPr>
          </a:p>
        </p:txBody>
      </p:sp>
      <p:sp>
        <p:nvSpPr>
          <p:cNvPr id="392" name="Google Shape;392;p52"/>
          <p:cNvSpPr txBox="1"/>
          <p:nvPr/>
        </p:nvSpPr>
        <p:spPr>
          <a:xfrm>
            <a:off x="3961933" y="4241150"/>
            <a:ext cx="148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rgbClr val="20124D"/>
                </a:solidFill>
                <a:latin typeface="Open Sans"/>
                <a:ea typeface="Open Sans"/>
                <a:cs typeface="Open Sans"/>
                <a:sym typeface="Open Sans"/>
              </a:rPr>
              <a:t>Михаил Витальевич</a:t>
            </a:r>
            <a:endParaRPr sz="1000">
              <a:solidFill>
                <a:srgbClr val="20124D"/>
              </a:solidFill>
              <a:latin typeface="Open Sans"/>
              <a:ea typeface="Open Sans"/>
              <a:cs typeface="Open Sans"/>
              <a:sym typeface="Open Sans"/>
            </a:endParaRPr>
          </a:p>
          <a:p>
            <a:pPr indent="0" lvl="0" marL="0" rtl="0" algn="l">
              <a:spcBef>
                <a:spcPts val="0"/>
              </a:spcBef>
              <a:spcAft>
                <a:spcPts val="0"/>
              </a:spcAft>
              <a:buNone/>
            </a:pPr>
            <a:r>
              <a:rPr lang="ru" sz="1000">
                <a:solidFill>
                  <a:srgbClr val="20124D"/>
                </a:solidFill>
                <a:latin typeface="Open Sans"/>
                <a:ea typeface="Open Sans"/>
                <a:cs typeface="Open Sans"/>
                <a:sym typeface="Open Sans"/>
              </a:rPr>
              <a:t>Братусь</a:t>
            </a:r>
            <a:endParaRPr sz="1000">
              <a:solidFill>
                <a:srgbClr val="20124D"/>
              </a:solidFill>
              <a:latin typeface="Open Sans"/>
              <a:ea typeface="Open Sans"/>
              <a:cs typeface="Open Sans"/>
              <a:sym typeface="Open Sans"/>
            </a:endParaRPr>
          </a:p>
        </p:txBody>
      </p:sp>
      <p:sp>
        <p:nvSpPr>
          <p:cNvPr id="393" name="Google Shape;393;p52"/>
          <p:cNvSpPr txBox="1"/>
          <p:nvPr/>
        </p:nvSpPr>
        <p:spPr>
          <a:xfrm>
            <a:off x="4236842" y="4487300"/>
            <a:ext cx="148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200">
                <a:solidFill>
                  <a:srgbClr val="20124D"/>
                </a:solidFill>
                <a:latin typeface="Open Sans"/>
                <a:ea typeface="Open Sans"/>
                <a:cs typeface="Open Sans"/>
                <a:sym typeface="Open Sans"/>
              </a:rPr>
              <a:t>Рома</a:t>
            </a:r>
            <a:br>
              <a:rPr lang="ru" sz="1200">
                <a:solidFill>
                  <a:srgbClr val="20124D"/>
                </a:solidFill>
                <a:latin typeface="Open Sans"/>
                <a:ea typeface="Open Sans"/>
                <a:cs typeface="Open Sans"/>
                <a:sym typeface="Open Sans"/>
              </a:rPr>
            </a:br>
            <a:r>
              <a:rPr lang="ru" sz="1200">
                <a:solidFill>
                  <a:srgbClr val="20124D"/>
                </a:solidFill>
                <a:latin typeface="Open Sans"/>
                <a:ea typeface="Open Sans"/>
                <a:cs typeface="Open Sans"/>
                <a:sym typeface="Open Sans"/>
              </a:rPr>
              <a:t>Василевский</a:t>
            </a:r>
            <a:endParaRPr sz="1200">
              <a:solidFill>
                <a:srgbClr val="20124D"/>
              </a:solidFill>
              <a:latin typeface="Open Sans"/>
              <a:ea typeface="Open Sans"/>
              <a:cs typeface="Open Sans"/>
              <a:sym typeface="Open Sans"/>
            </a:endParaRPr>
          </a:p>
        </p:txBody>
      </p:sp>
      <p:sp>
        <p:nvSpPr>
          <p:cNvPr id="394" name="Google Shape;394;p52"/>
          <p:cNvSpPr txBox="1"/>
          <p:nvPr/>
        </p:nvSpPr>
        <p:spPr>
          <a:xfrm>
            <a:off x="5370574" y="4355525"/>
            <a:ext cx="127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20124D"/>
                </a:solidFill>
                <a:latin typeface="Open Sans"/>
                <a:ea typeface="Open Sans"/>
                <a:cs typeface="Open Sans"/>
                <a:sym typeface="Open Sans"/>
              </a:rPr>
              <a:t>Алексей </a:t>
            </a:r>
            <a:endParaRPr sz="1200">
              <a:solidFill>
                <a:srgbClr val="20124D"/>
              </a:solidFill>
              <a:latin typeface="Open Sans"/>
              <a:ea typeface="Open Sans"/>
              <a:cs typeface="Open Sans"/>
              <a:sym typeface="Open Sans"/>
            </a:endParaRPr>
          </a:p>
          <a:p>
            <a:pPr indent="0" lvl="0" marL="0" rtl="0" algn="l">
              <a:spcBef>
                <a:spcPts val="0"/>
              </a:spcBef>
              <a:spcAft>
                <a:spcPts val="0"/>
              </a:spcAft>
              <a:buNone/>
            </a:pPr>
            <a:r>
              <a:rPr lang="ru" sz="1200">
                <a:solidFill>
                  <a:srgbClr val="20124D"/>
                </a:solidFill>
                <a:latin typeface="Open Sans"/>
                <a:ea typeface="Open Sans"/>
                <a:cs typeface="Open Sans"/>
                <a:sym typeface="Open Sans"/>
              </a:rPr>
              <a:t>Сметанников</a:t>
            </a:r>
            <a:endParaRPr sz="1200">
              <a:solidFill>
                <a:srgbClr val="20124D"/>
              </a:solidFill>
              <a:latin typeface="Open Sans"/>
              <a:ea typeface="Open Sans"/>
              <a:cs typeface="Open Sans"/>
              <a:sym typeface="Open Sans"/>
            </a:endParaRPr>
          </a:p>
        </p:txBody>
      </p:sp>
      <p:sp>
        <p:nvSpPr>
          <p:cNvPr id="395" name="Google Shape;395;p52"/>
          <p:cNvSpPr txBox="1"/>
          <p:nvPr/>
        </p:nvSpPr>
        <p:spPr>
          <a:xfrm>
            <a:off x="6488100" y="4241150"/>
            <a:ext cx="109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20124D"/>
                </a:solidFill>
                <a:latin typeface="Open Sans"/>
                <a:ea typeface="Open Sans"/>
                <a:cs typeface="Open Sans"/>
                <a:sym typeface="Open Sans"/>
              </a:rPr>
              <a:t>Михаил</a:t>
            </a:r>
            <a:endParaRPr sz="1200">
              <a:solidFill>
                <a:srgbClr val="20124D"/>
              </a:solidFill>
              <a:latin typeface="Open Sans"/>
              <a:ea typeface="Open Sans"/>
              <a:cs typeface="Open Sans"/>
              <a:sym typeface="Open Sans"/>
            </a:endParaRPr>
          </a:p>
          <a:p>
            <a:pPr indent="0" lvl="0" marL="0" rtl="0" algn="l">
              <a:spcBef>
                <a:spcPts val="0"/>
              </a:spcBef>
              <a:spcAft>
                <a:spcPts val="0"/>
              </a:spcAft>
              <a:buNone/>
            </a:pPr>
            <a:r>
              <a:rPr lang="ru" sz="1200">
                <a:solidFill>
                  <a:srgbClr val="20124D"/>
                </a:solidFill>
                <a:latin typeface="Open Sans"/>
                <a:ea typeface="Open Sans"/>
                <a:cs typeface="Open Sans"/>
                <a:sym typeface="Open Sans"/>
              </a:rPr>
              <a:t>Соловьев</a:t>
            </a:r>
            <a:endParaRPr sz="1200">
              <a:solidFill>
                <a:srgbClr val="20124D"/>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nvSpPr>
        <p:spPr>
          <a:xfrm>
            <a:off x="1474275" y="609075"/>
            <a:ext cx="50547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a:latin typeface="Open Sans"/>
                <a:ea typeface="Open Sans"/>
                <a:cs typeface="Open Sans"/>
                <a:sym typeface="Open Sans"/>
              </a:rPr>
              <a:t>ВСЕ ПРОЕКТЫ МАСТЕРСКОЙ ЗДЕСЬ: </a:t>
            </a:r>
            <a:r>
              <a:rPr b="1" lang="ru">
                <a:latin typeface="Open Sans"/>
                <a:ea typeface="Open Sans"/>
                <a:cs typeface="Open Sans"/>
                <a:sym typeface="Open Sans"/>
              </a:rPr>
              <a:t>https://github.com/ssyp-ru/ssyp23-ws03</a:t>
            </a:r>
            <a:endParaRPr b="1">
              <a:latin typeface="Open Sans"/>
              <a:ea typeface="Open Sans"/>
              <a:cs typeface="Open Sans"/>
              <a:sym typeface="Open Sans"/>
            </a:endParaRPr>
          </a:p>
        </p:txBody>
      </p:sp>
      <p:pic>
        <p:nvPicPr>
          <p:cNvPr id="401" name="Google Shape;401;p53"/>
          <p:cNvPicPr preferRelativeResize="0"/>
          <p:nvPr/>
        </p:nvPicPr>
        <p:blipFill>
          <a:blip r:embed="rId3">
            <a:alphaModFix/>
          </a:blip>
          <a:stretch>
            <a:fillRect/>
          </a:stretch>
        </p:blipFill>
        <p:spPr>
          <a:xfrm>
            <a:off x="2653400" y="1458375"/>
            <a:ext cx="3498175" cy="3351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Мои животные, растения и предметы</a:t>
            </a:r>
            <a:endParaRPr/>
          </a:p>
        </p:txBody>
      </p:sp>
      <p:sp>
        <p:nvSpPr>
          <p:cNvPr id="97" name="Google Shape;97;p17"/>
          <p:cNvSpPr txBox="1"/>
          <p:nvPr>
            <p:ph idx="1" type="body"/>
          </p:nvPr>
        </p:nvSpPr>
        <p:spPr>
          <a:xfrm>
            <a:off x="311700" y="1266325"/>
            <a:ext cx="8520600" cy="741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ru">
                <a:solidFill>
                  <a:srgbClr val="000000"/>
                </a:solidFill>
              </a:rPr>
              <a:t>1. 	Хищник (волк). Питается только козами. Умирает от голода или от старости.</a:t>
            </a:r>
            <a:endParaRPr>
              <a:solidFill>
                <a:srgbClr val="000000"/>
              </a:solidFill>
            </a:endParaRPr>
          </a:p>
        </p:txBody>
      </p:sp>
      <p:sp>
        <p:nvSpPr>
          <p:cNvPr id="98" name="Google Shape;98;p17"/>
          <p:cNvSpPr txBox="1"/>
          <p:nvPr>
            <p:ph idx="1" type="body"/>
          </p:nvPr>
        </p:nvSpPr>
        <p:spPr>
          <a:xfrm>
            <a:off x="311700" y="2008225"/>
            <a:ext cx="8520600" cy="66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ru">
                <a:solidFill>
                  <a:srgbClr val="000000"/>
                </a:solidFill>
              </a:rPr>
              <a:t>2.	Травоядное (коза). Питается только травой. Умирает от голода,      старости или от того, что её съел волк. Быстро размножается.</a:t>
            </a:r>
            <a:endParaRPr>
              <a:solidFill>
                <a:srgbClr val="000000"/>
              </a:solidFill>
            </a:endParaRPr>
          </a:p>
        </p:txBody>
      </p:sp>
      <p:pic>
        <p:nvPicPr>
          <p:cNvPr id="99" name="Google Shape;99;p17"/>
          <p:cNvPicPr preferRelativeResize="0"/>
          <p:nvPr/>
        </p:nvPicPr>
        <p:blipFill>
          <a:blip r:embed="rId3">
            <a:alphaModFix/>
          </a:blip>
          <a:stretch>
            <a:fillRect/>
          </a:stretch>
        </p:blipFill>
        <p:spPr>
          <a:xfrm>
            <a:off x="152400" y="2830225"/>
            <a:ext cx="3043813" cy="2160875"/>
          </a:xfrm>
          <a:prstGeom prst="rect">
            <a:avLst/>
          </a:prstGeom>
          <a:noFill/>
          <a:ln>
            <a:noFill/>
          </a:ln>
        </p:spPr>
      </p:pic>
      <p:pic>
        <p:nvPicPr>
          <p:cNvPr id="100" name="Google Shape;100;p17"/>
          <p:cNvPicPr preferRelativeResize="0"/>
          <p:nvPr/>
        </p:nvPicPr>
        <p:blipFill>
          <a:blip r:embed="rId4">
            <a:alphaModFix/>
          </a:blip>
          <a:stretch>
            <a:fillRect/>
          </a:stretch>
        </p:blipFill>
        <p:spPr>
          <a:xfrm>
            <a:off x="3348613" y="2830225"/>
            <a:ext cx="2345494" cy="2160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Мои животные, растения и предметы</a:t>
            </a:r>
            <a:endParaRPr/>
          </a:p>
        </p:txBody>
      </p:sp>
      <p:sp>
        <p:nvSpPr>
          <p:cNvPr id="106" name="Google Shape;106;p18"/>
          <p:cNvSpPr txBox="1"/>
          <p:nvPr>
            <p:ph idx="1" type="body"/>
          </p:nvPr>
        </p:nvSpPr>
        <p:spPr>
          <a:xfrm>
            <a:off x="311700" y="1266325"/>
            <a:ext cx="8520600" cy="741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ru">
                <a:solidFill>
                  <a:srgbClr val="000000"/>
                </a:solidFill>
              </a:rPr>
              <a:t>1. 	Хищник (волк). Питается только козами. Умирает от голода или от старости.</a:t>
            </a:r>
            <a:endParaRPr>
              <a:solidFill>
                <a:srgbClr val="000000"/>
              </a:solidFill>
            </a:endParaRPr>
          </a:p>
        </p:txBody>
      </p:sp>
      <p:sp>
        <p:nvSpPr>
          <p:cNvPr id="107" name="Google Shape;107;p18"/>
          <p:cNvSpPr txBox="1"/>
          <p:nvPr>
            <p:ph idx="1" type="body"/>
          </p:nvPr>
        </p:nvSpPr>
        <p:spPr>
          <a:xfrm>
            <a:off x="311700" y="2008225"/>
            <a:ext cx="7136400" cy="6696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ru">
                <a:solidFill>
                  <a:srgbClr val="000000"/>
                </a:solidFill>
              </a:rPr>
              <a:t>2.	Травоядное (коза). Питается только травой. Умирает от голода,      старости или от того, что её съел волк. Быстро размножается.</a:t>
            </a:r>
            <a:endParaRPr>
              <a:solidFill>
                <a:srgbClr val="000000"/>
              </a:solidFill>
            </a:endParaRPr>
          </a:p>
        </p:txBody>
      </p:sp>
      <p:sp>
        <p:nvSpPr>
          <p:cNvPr id="108" name="Google Shape;108;p18"/>
          <p:cNvSpPr txBox="1"/>
          <p:nvPr>
            <p:ph idx="1" type="body"/>
          </p:nvPr>
        </p:nvSpPr>
        <p:spPr>
          <a:xfrm>
            <a:off x="311700" y="2602775"/>
            <a:ext cx="6161100" cy="110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3.	Небольшое растение (трава). Питается только едой. Умирает от голода, старости или от того, что её съела коза. Быстро размножается.</a:t>
            </a:r>
            <a:endParaRPr>
              <a:solidFill>
                <a:srgbClr val="000000"/>
              </a:solidFill>
            </a:endParaRPr>
          </a:p>
        </p:txBody>
      </p:sp>
      <p:pic>
        <p:nvPicPr>
          <p:cNvPr id="109" name="Google Shape;109;p18"/>
          <p:cNvPicPr preferRelativeResize="0"/>
          <p:nvPr/>
        </p:nvPicPr>
        <p:blipFill>
          <a:blip r:embed="rId3">
            <a:alphaModFix/>
          </a:blip>
          <a:stretch>
            <a:fillRect/>
          </a:stretch>
        </p:blipFill>
        <p:spPr>
          <a:xfrm>
            <a:off x="453622" y="3705875"/>
            <a:ext cx="1260498" cy="1252950"/>
          </a:xfrm>
          <a:prstGeom prst="rect">
            <a:avLst/>
          </a:prstGeom>
          <a:noFill/>
          <a:ln>
            <a:noFill/>
          </a:ln>
        </p:spPr>
      </p:pic>
      <p:pic>
        <p:nvPicPr>
          <p:cNvPr id="110" name="Google Shape;110;p18"/>
          <p:cNvPicPr preferRelativeResize="0"/>
          <p:nvPr/>
        </p:nvPicPr>
        <p:blipFill>
          <a:blip r:embed="rId4">
            <a:alphaModFix/>
          </a:blip>
          <a:stretch>
            <a:fillRect/>
          </a:stretch>
        </p:blipFill>
        <p:spPr>
          <a:xfrm>
            <a:off x="7007300" y="2423025"/>
            <a:ext cx="1986600" cy="2535801"/>
          </a:xfrm>
          <a:prstGeom prst="rect">
            <a:avLst/>
          </a:prstGeom>
          <a:noFill/>
          <a:ln>
            <a:noFill/>
          </a:ln>
        </p:spPr>
      </p:pic>
      <p:pic>
        <p:nvPicPr>
          <p:cNvPr id="111" name="Google Shape;111;p18"/>
          <p:cNvPicPr preferRelativeResize="0"/>
          <p:nvPr/>
        </p:nvPicPr>
        <p:blipFill>
          <a:blip r:embed="rId5">
            <a:alphaModFix/>
          </a:blip>
          <a:stretch>
            <a:fillRect/>
          </a:stretch>
        </p:blipFill>
        <p:spPr>
          <a:xfrm>
            <a:off x="1861900" y="3807125"/>
            <a:ext cx="4997625" cy="115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Мои животные, растения и предметы</a:t>
            </a:r>
            <a:endParaRPr/>
          </a:p>
        </p:txBody>
      </p:sp>
      <p:sp>
        <p:nvSpPr>
          <p:cNvPr id="117" name="Google Shape;117;p19"/>
          <p:cNvSpPr txBox="1"/>
          <p:nvPr>
            <p:ph idx="1" type="body"/>
          </p:nvPr>
        </p:nvSpPr>
        <p:spPr>
          <a:xfrm>
            <a:off x="311700" y="1266325"/>
            <a:ext cx="5200200" cy="741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ru">
                <a:solidFill>
                  <a:srgbClr val="000000"/>
                </a:solidFill>
              </a:rPr>
              <a:t>1. 	Хищник (волк). Питается только козами. Умирает от голода или от старости.</a:t>
            </a:r>
            <a:endParaRPr>
              <a:solidFill>
                <a:srgbClr val="000000"/>
              </a:solidFill>
            </a:endParaRPr>
          </a:p>
        </p:txBody>
      </p:sp>
      <p:sp>
        <p:nvSpPr>
          <p:cNvPr id="118" name="Google Shape;118;p19"/>
          <p:cNvSpPr txBox="1"/>
          <p:nvPr>
            <p:ph idx="1" type="body"/>
          </p:nvPr>
        </p:nvSpPr>
        <p:spPr>
          <a:xfrm>
            <a:off x="311700" y="2008225"/>
            <a:ext cx="5966100" cy="982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ru">
                <a:solidFill>
                  <a:srgbClr val="000000"/>
                </a:solidFill>
              </a:rPr>
              <a:t>2.	Травоядное (коза). Питается только травой. Умирает от голода,      старости или от того, что её съел волк. Быстро размножается.</a:t>
            </a:r>
            <a:endParaRPr>
              <a:solidFill>
                <a:srgbClr val="000000"/>
              </a:solidFill>
            </a:endParaRPr>
          </a:p>
        </p:txBody>
      </p:sp>
      <p:sp>
        <p:nvSpPr>
          <p:cNvPr id="119" name="Google Shape;119;p19"/>
          <p:cNvSpPr txBox="1"/>
          <p:nvPr>
            <p:ph idx="1" type="body"/>
          </p:nvPr>
        </p:nvSpPr>
        <p:spPr>
          <a:xfrm>
            <a:off x="412850" y="3031150"/>
            <a:ext cx="6189900" cy="110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3.	Небольшое растение (трава). Питается только едой. Умирает от голода, старости или от того, что её съела коза. Быстро размножается.</a:t>
            </a:r>
            <a:endParaRPr>
              <a:solidFill>
                <a:srgbClr val="000000"/>
              </a:solidFill>
            </a:endParaRPr>
          </a:p>
        </p:txBody>
      </p:sp>
      <p:sp>
        <p:nvSpPr>
          <p:cNvPr id="120" name="Google Shape;120;p19"/>
          <p:cNvSpPr txBox="1"/>
          <p:nvPr>
            <p:ph idx="1" type="body"/>
          </p:nvPr>
        </p:nvSpPr>
        <p:spPr>
          <a:xfrm>
            <a:off x="376725" y="4134250"/>
            <a:ext cx="6189900" cy="785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ru">
                <a:solidFill>
                  <a:srgbClr val="000000"/>
                </a:solidFill>
              </a:rPr>
              <a:t>4.	Крупное растение (дерево). Питается только едой. Умирает от голода или старости. Очень долго живёт.</a:t>
            </a:r>
            <a:endParaRPr>
              <a:solidFill>
                <a:srgbClr val="000000"/>
              </a:solidFill>
            </a:endParaRPr>
          </a:p>
        </p:txBody>
      </p:sp>
      <p:pic>
        <p:nvPicPr>
          <p:cNvPr id="121" name="Google Shape;121;p19"/>
          <p:cNvPicPr preferRelativeResize="0"/>
          <p:nvPr/>
        </p:nvPicPr>
        <p:blipFill>
          <a:blip r:embed="rId3">
            <a:alphaModFix/>
          </a:blip>
          <a:stretch>
            <a:fillRect/>
          </a:stretch>
        </p:blipFill>
        <p:spPr>
          <a:xfrm>
            <a:off x="6566625" y="1931425"/>
            <a:ext cx="2468324" cy="298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Мои животные, растения и предметы</a:t>
            </a:r>
            <a:endParaRPr/>
          </a:p>
        </p:txBody>
      </p:sp>
      <p:sp>
        <p:nvSpPr>
          <p:cNvPr id="127" name="Google Shape;127;p20"/>
          <p:cNvSpPr txBox="1"/>
          <p:nvPr>
            <p:ph idx="1" type="body"/>
          </p:nvPr>
        </p:nvSpPr>
        <p:spPr>
          <a:xfrm>
            <a:off x="311700" y="1266325"/>
            <a:ext cx="8520600" cy="741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ru">
                <a:solidFill>
                  <a:srgbClr val="000000"/>
                </a:solidFill>
              </a:rPr>
              <a:t>1. 	Хищник (волк). Питается только козами. Умирает от голода или от старости.</a:t>
            </a:r>
            <a:endParaRPr>
              <a:solidFill>
                <a:srgbClr val="000000"/>
              </a:solidFill>
            </a:endParaRPr>
          </a:p>
        </p:txBody>
      </p:sp>
      <p:sp>
        <p:nvSpPr>
          <p:cNvPr id="128" name="Google Shape;128;p20"/>
          <p:cNvSpPr txBox="1"/>
          <p:nvPr>
            <p:ph idx="1" type="body"/>
          </p:nvPr>
        </p:nvSpPr>
        <p:spPr>
          <a:xfrm>
            <a:off x="311700" y="2008225"/>
            <a:ext cx="8520600" cy="66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ru">
                <a:solidFill>
                  <a:srgbClr val="000000"/>
                </a:solidFill>
              </a:rPr>
              <a:t>2.	Травоядное (коза). Питается только травой. Умирает от голода,      старости или от того, что её съел волк. Быстро размножается.</a:t>
            </a:r>
            <a:endParaRPr>
              <a:solidFill>
                <a:srgbClr val="000000"/>
              </a:solidFill>
            </a:endParaRPr>
          </a:p>
        </p:txBody>
      </p:sp>
      <p:sp>
        <p:nvSpPr>
          <p:cNvPr id="129" name="Google Shape;129;p20"/>
          <p:cNvSpPr txBox="1"/>
          <p:nvPr>
            <p:ph idx="1" type="body"/>
          </p:nvPr>
        </p:nvSpPr>
        <p:spPr>
          <a:xfrm>
            <a:off x="311700" y="2602775"/>
            <a:ext cx="8520600" cy="110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3.	Небольшое растение (трава). Питается только едой. Умирает от голода, старости или от того, что её съела коза. Быстро размножается.</a:t>
            </a:r>
            <a:endParaRPr>
              <a:solidFill>
                <a:srgbClr val="000000"/>
              </a:solidFill>
            </a:endParaRPr>
          </a:p>
        </p:txBody>
      </p:sp>
      <p:sp>
        <p:nvSpPr>
          <p:cNvPr id="130" name="Google Shape;130;p20"/>
          <p:cNvSpPr txBox="1"/>
          <p:nvPr>
            <p:ph idx="1" type="body"/>
          </p:nvPr>
        </p:nvSpPr>
        <p:spPr>
          <a:xfrm>
            <a:off x="311700" y="3332400"/>
            <a:ext cx="8520600" cy="78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4.	Крупное растение (дерево). Питается только едой. Умирает от голода или старости. Очень долго живёт.</a:t>
            </a:r>
            <a:endParaRPr>
              <a:solidFill>
                <a:srgbClr val="000000"/>
              </a:solidFill>
            </a:endParaRPr>
          </a:p>
        </p:txBody>
      </p:sp>
      <p:sp>
        <p:nvSpPr>
          <p:cNvPr id="131" name="Google Shape;131;p20"/>
          <p:cNvSpPr txBox="1"/>
          <p:nvPr>
            <p:ph idx="1" type="body"/>
          </p:nvPr>
        </p:nvSpPr>
        <p:spPr>
          <a:xfrm>
            <a:off x="311700" y="4054800"/>
            <a:ext cx="6334500" cy="707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ru">
                <a:solidFill>
                  <a:srgbClr val="000000"/>
                </a:solidFill>
              </a:rPr>
              <a:t>5.	Еда. Остатки умерших живых организмов. Быстро протухает (исчезает).</a:t>
            </a:r>
            <a:endParaRPr>
              <a:solidFill>
                <a:srgbClr val="000000"/>
              </a:solidFill>
            </a:endParaRPr>
          </a:p>
        </p:txBody>
      </p:sp>
      <p:pic>
        <p:nvPicPr>
          <p:cNvPr id="132" name="Google Shape;132;p20"/>
          <p:cNvPicPr preferRelativeResize="0"/>
          <p:nvPr/>
        </p:nvPicPr>
        <p:blipFill>
          <a:blip r:embed="rId3">
            <a:alphaModFix/>
          </a:blip>
          <a:stretch>
            <a:fillRect/>
          </a:stretch>
        </p:blipFill>
        <p:spPr>
          <a:xfrm>
            <a:off x="6756425" y="3735025"/>
            <a:ext cx="2280825" cy="128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Как всё работает?</a:t>
            </a:r>
            <a:endParaRPr/>
          </a:p>
        </p:txBody>
      </p:sp>
      <p:sp>
        <p:nvSpPr>
          <p:cNvPr id="138" name="Google Shape;138;p21"/>
          <p:cNvSpPr txBox="1"/>
          <p:nvPr>
            <p:ph idx="1" type="body"/>
          </p:nvPr>
        </p:nvSpPr>
        <p:spPr>
          <a:xfrm>
            <a:off x="311700" y="1266325"/>
            <a:ext cx="8520600" cy="47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000000"/>
                </a:solidFill>
              </a:rPr>
              <a:t>Когда животные рождаются, они маленькие и глупые.</a:t>
            </a:r>
            <a:endParaRPr>
              <a:solidFill>
                <a:srgbClr val="000000"/>
              </a:solidFill>
            </a:endParaRPr>
          </a:p>
        </p:txBody>
      </p:sp>
      <p:pic>
        <p:nvPicPr>
          <p:cNvPr id="139" name="Google Shape;139;p21"/>
          <p:cNvPicPr preferRelativeResize="0"/>
          <p:nvPr/>
        </p:nvPicPr>
        <p:blipFill>
          <a:blip r:embed="rId3">
            <a:alphaModFix/>
          </a:blip>
          <a:stretch>
            <a:fillRect/>
          </a:stretch>
        </p:blipFill>
        <p:spPr>
          <a:xfrm>
            <a:off x="152400" y="1893325"/>
            <a:ext cx="4828885" cy="3097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